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s/slide6.xml" ContentType="application/vnd.openxmlformats-officedocument.presentationml.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slideLayouts/slideLayout23.xml" ContentType="application/vnd.openxmlformats-officedocument.presentationml.slideLayout+xml"/>
  <Override PartName="/ppt/slideMasters/slideMaster1.xml" ContentType="application/vnd.openxmlformats-officedocument.presentationml.slideMaster+xml"/>
  <Override PartName="/ppt/slideLayouts/slideLayout21.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24.xml" ContentType="application/vnd.openxmlformats-officedocument.presentationml.slideLayout+xml"/>
  <Override PartName="/ppt/slideLayouts/slideLayout22.xml" ContentType="application/vnd.openxmlformats-officedocument.presentationml.slideLayout+xml"/>
  <Override PartName="/ppt/slides/slide1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tableStyles.xml" ContentType="application/vnd.openxmlformats-officedocument.presentationml.tableStyles+xml"/>
  <Override PartName="/ppt/slides/slide5.xml" ContentType="application/vnd.openxmlformats-officedocument.presentationml.slide+xml"/>
  <Override PartName="/ppt/notesSlides/notesSlide4.xml" ContentType="application/vnd.openxmlformats-officedocument.presentationml.notesSlide+xml"/>
  <Override PartName="/ppt/slides/slide10.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notesSlides/notesSlide3.xml" ContentType="application/vnd.openxmlformats-officedocument.presentationml.notesSlide+xml"/>
  <Override PartName="/ppt/slides/slide9.xml" ContentType="application/vnd.openxmlformats-officedocument.presentationml.slide+xml"/>
  <Override PartName="/ppt/notesSlides/notesSlide8.xml" ContentType="application/vnd.openxmlformats-officedocument.presentationml.notesSlide+xml"/>
  <Override PartName="/ppt/slides/slide3.xml" ContentType="application/vnd.openxmlformats-officedocument.presentationml.slide+xml"/>
  <Override PartName="/ppt/notesSlides/notesSlide2.xml" ContentType="application/vnd.openxmlformats-officedocument.presentationml.notesSlide+xml"/>
  <Override PartName="/ppt/slides/slide13.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7.xml" ContentType="application/vnd.openxmlformats-officedocument.presentationml.notesSlide+xml"/>
  <Override PartName="/ppt/viewProps.xml" ContentType="application/vnd.openxmlformats-officedocument.presentationml.viewProps+xml"/>
  <Override PartName="/ppt/slides/slide2.xml" ContentType="application/vnd.openxmlformats-officedocument.presentationml.slide+xml"/>
  <Override PartName="/ppt/diagrams/colors1.xml" ContentType="application/vnd.openxmlformats-officedocument.drawingml.diagramColors+xml"/>
  <Override PartName="/ppt/diagrams/quickStyle1.xml" ContentType="application/vnd.openxmlformats-officedocument.drawingml.diagramStyle+xml"/>
  <Override PartName="/ppt/notesSlides/notesSlide1.xml" ContentType="application/vnd.openxmlformats-officedocument.presentationml.notesSlide+xml"/>
  <Override PartName="/ppt/diagrams/layout1.xml" ContentType="application/vnd.openxmlformats-officedocument.drawingml.diagramLayout+xml"/>
  <Override PartName="/ppt/diagrams/data1.xml" ContentType="application/vnd.openxmlformats-officedocument.drawingml.diagramData+xml"/>
  <Override PartName="/ppt/diagrams/drawing1.xml" ContentType="application/vnd.ms-office.drawingml.diagramDrawing+xml"/>
  <Override PartName="/ppt/slides/slide7.xml" ContentType="application/vnd.openxmlformats-officedocument.presentationml.slide+xml"/>
  <Override PartName="/ppt/notesSlides/notesSlide6.xml" ContentType="application/vnd.openxmlformats-officedocument.presentationml.notesSlide+xml"/>
  <Override PartName="/ppt/slides/slide12.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7"/>
  </p:notesMasterIdLst>
  <p:sldIdLst>
    <p:sldId id="356" r:id="rId3"/>
    <p:sldId id="266" r:id="rId4"/>
    <p:sldId id="259" r:id="rId5"/>
    <p:sldId id="262" r:id="rId6"/>
    <p:sldId id="263" r:id="rId7"/>
    <p:sldId id="264" r:id="rId8"/>
    <p:sldId id="279" r:id="rId9"/>
    <p:sldId id="281" r:id="rId10"/>
    <p:sldId id="267" r:id="rId11"/>
    <p:sldId id="357" r:id="rId12"/>
    <p:sldId id="358" r:id="rId13"/>
    <p:sldId id="361" r:id="rId14"/>
    <p:sldId id="362" r:id="rId15"/>
    <p:sldId id="3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8CCC"/>
    <a:srgbClr val="3091CD"/>
    <a:srgbClr val="3AADA1"/>
    <a:srgbClr val="EFBD3E"/>
    <a:srgbClr val="7F7F7F"/>
    <a:srgbClr val="D99F0E"/>
    <a:srgbClr val="329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95" autoAdjust="0"/>
    <p:restoredTop sz="84535" autoAdjust="0"/>
  </p:normalViewPr>
  <p:slideViewPr>
    <p:cSldViewPr snapToGrid="0" showGuides="1">
      <p:cViewPr varScale="1">
        <p:scale>
          <a:sx n="97" d="100"/>
          <a:sy n="97" d="100"/>
        </p:scale>
        <p:origin x="576" y="96"/>
      </p:cViewPr>
      <p:guideLst>
        <p:guide orient="horz" pos="2160"/>
        <p:guide pos="3840"/>
      </p:guideLst>
    </p:cSldViewPr>
  </p:slideViewPr>
  <p:notesTextViewPr>
    <p:cViewPr>
      <p:scale>
        <a:sx n="1" d="1"/>
        <a:sy n="1" d="1"/>
      </p:scale>
      <p:origin x="0" y="0"/>
    </p:cViewPr>
  </p:notesTextViewPr>
  <p:sorterViewPr>
    <p:cViewPr>
      <p:scale>
        <a:sx n="100" d="100"/>
        <a:sy n="100" d="100"/>
      </p:scale>
      <p:origin x="0" y="-3413"/>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6.xml" Id="rId8" /><Relationship Type="http://schemas.openxmlformats.org/officeDocument/2006/relationships/slide" Target="/ppt/slides/slide11.xml" Id="rId13" /><Relationship Type="http://schemas.openxmlformats.org/officeDocument/2006/relationships/presProps" Target="/ppt/presProps.xml" Id="rId18" /><Relationship Type="http://schemas.openxmlformats.org/officeDocument/2006/relationships/slide" Target="/ppt/slides/slide1.xml" Id="rId3" /><Relationship Type="http://schemas.openxmlformats.org/officeDocument/2006/relationships/tableStyles" Target="/ppt/tableStyles.xml" Id="rId21" /><Relationship Type="http://schemas.openxmlformats.org/officeDocument/2006/relationships/slide" Target="/ppt/slides/slide5.xml" Id="rId7" /><Relationship Type="http://schemas.openxmlformats.org/officeDocument/2006/relationships/slide" Target="/ppt/slides/slide10.xml" Id="rId12" /><Relationship Type="http://schemas.openxmlformats.org/officeDocument/2006/relationships/notesMaster" Target="/ppt/notesMasters/notesMaster1.xml" Id="rId17" /><Relationship Type="http://schemas.openxmlformats.org/officeDocument/2006/relationships/slide" Target="/ppt/slides/slide14.xml" Id="rId16" /><Relationship Type="http://schemas.openxmlformats.org/officeDocument/2006/relationships/theme" Target="/ppt/theme/theme1.xml" Id="rId20" /><Relationship Type="http://schemas.openxmlformats.org/officeDocument/2006/relationships/slideMaster" Target="/ppt/slideMasters/slideMaster1.xml" Id="rId1" /><Relationship Type="http://schemas.openxmlformats.org/officeDocument/2006/relationships/slide" Target="/ppt/slides/slide4.xml" Id="rId6" /><Relationship Type="http://schemas.openxmlformats.org/officeDocument/2006/relationships/slide" Target="/ppt/slides/slide9.xml" Id="rId11" /><Relationship Type="http://schemas.openxmlformats.org/officeDocument/2006/relationships/slide" Target="/ppt/slides/slide3.xml" Id="rId5" /><Relationship Type="http://schemas.openxmlformats.org/officeDocument/2006/relationships/slide" Target="/ppt/slides/slide13.xml" Id="rId15" /><Relationship Type="http://schemas.openxmlformats.org/officeDocument/2006/relationships/slide" Target="/ppt/slides/slide8.xml" Id="rId10" /><Relationship Type="http://schemas.openxmlformats.org/officeDocument/2006/relationships/viewProps" Target="/ppt/viewProps.xml" Id="rId19" /><Relationship Type="http://schemas.openxmlformats.org/officeDocument/2006/relationships/slide" Target="/ppt/slides/slide2.xml" Id="rId4" /><Relationship Type="http://schemas.openxmlformats.org/officeDocument/2006/relationships/slide" Target="/ppt/slides/slide7.xml" Id="rId9" /><Relationship Type="http://schemas.openxmlformats.org/officeDocument/2006/relationships/slide" Target="/ppt/slides/slide12.xml" Id="rId14"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5293F-E673-40C8-BD3E-6CC5A256CD4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l-GR"/>
        </a:p>
      </dgm:t>
    </dgm:pt>
    <dgm:pt modelId="{50C7A414-E867-4BA3-B30C-761E7397030F}">
      <dgm:prSet phldrT="[Κείμενο]"/>
      <dgm:spPr/>
      <dgm:t>
        <a:bodyPr/>
        <a:lstStyle/>
        <a:p>
          <a:r>
            <a:rPr lang="el-GR">
              <a:solidFill>
                <a:schemeClr val="tx1"/>
              </a:solidFill>
            </a:rPr>
            <a:t>Ακαδημαϊκή πρόσβαση</a:t>
          </a:r>
          <a:endParaRPr lang="el-GR" dirty="0">
            <a:solidFill>
              <a:schemeClr val="tx1"/>
            </a:solidFill>
          </a:endParaRPr>
        </a:p>
      </dgm:t>
    </dgm:pt>
    <dgm:pt modelId="{72FCE1D9-30FA-435C-8FDF-DE1653BBEDF9}" type="parTrans" cxnId="{F5A49C27-5F2E-4C28-903E-D141DFEE2E62}">
      <dgm:prSet/>
      <dgm:spPr/>
      <dgm:t>
        <a:bodyPr/>
        <a:lstStyle/>
        <a:p>
          <a:endParaRPr lang="el-GR">
            <a:solidFill>
              <a:schemeClr val="tx1"/>
            </a:solidFill>
          </a:endParaRPr>
        </a:p>
      </dgm:t>
    </dgm:pt>
    <dgm:pt modelId="{C1E2FE3F-4180-4E02-9174-289E35334C0A}" type="sibTrans" cxnId="{F5A49C27-5F2E-4C28-903E-D141DFEE2E62}">
      <dgm:prSet/>
      <dgm:spPr/>
      <dgm:t>
        <a:bodyPr/>
        <a:lstStyle/>
        <a:p>
          <a:endParaRPr lang="el-GR">
            <a:solidFill>
              <a:schemeClr val="tx1"/>
            </a:solidFill>
          </a:endParaRPr>
        </a:p>
      </dgm:t>
    </dgm:pt>
    <dgm:pt modelId="{D658CD37-F87F-4F7C-B9FB-B9EC0F0896AE}">
      <dgm:prSet phldrT="[Κείμενο]"/>
      <dgm:spPr/>
      <dgm:t>
        <a:bodyPr/>
        <a:lstStyle/>
        <a:p>
          <a:r>
            <a:rPr lang="el-GR">
              <a:solidFill>
                <a:schemeClr val="tx1"/>
              </a:solidFill>
            </a:rPr>
            <a:t>Ψηφιακή πρόσβαση</a:t>
          </a:r>
          <a:endParaRPr lang="el-GR" dirty="0">
            <a:solidFill>
              <a:schemeClr val="tx1"/>
            </a:solidFill>
          </a:endParaRPr>
        </a:p>
      </dgm:t>
    </dgm:pt>
    <dgm:pt modelId="{B40A11AD-82EB-457A-BC48-3E47301CD2CF}" type="parTrans" cxnId="{FDB9AC4B-697C-43B0-9D0A-891201985738}">
      <dgm:prSet/>
      <dgm:spPr/>
      <dgm:t>
        <a:bodyPr/>
        <a:lstStyle/>
        <a:p>
          <a:endParaRPr lang="el-GR">
            <a:solidFill>
              <a:schemeClr val="tx1"/>
            </a:solidFill>
          </a:endParaRPr>
        </a:p>
      </dgm:t>
    </dgm:pt>
    <dgm:pt modelId="{2771D1F6-E5D1-4209-8641-66EBF6D19311}" type="sibTrans" cxnId="{FDB9AC4B-697C-43B0-9D0A-891201985738}">
      <dgm:prSet/>
      <dgm:spPr/>
      <dgm:t>
        <a:bodyPr/>
        <a:lstStyle/>
        <a:p>
          <a:endParaRPr lang="el-GR">
            <a:solidFill>
              <a:schemeClr val="tx1"/>
            </a:solidFill>
          </a:endParaRPr>
        </a:p>
      </dgm:t>
    </dgm:pt>
    <dgm:pt modelId="{EEED2E60-FD9E-4D30-B566-7A88A5A94ACE}">
      <dgm:prSet/>
      <dgm:spPr/>
      <dgm:t>
        <a:bodyPr/>
        <a:lstStyle/>
        <a:p>
          <a:r>
            <a:rPr lang="el-GR">
              <a:solidFill>
                <a:schemeClr val="tx1"/>
              </a:solidFill>
            </a:rPr>
            <a:t>Πρόσβαση στο χώρο</a:t>
          </a:r>
          <a:endParaRPr lang="el-GR" dirty="0">
            <a:solidFill>
              <a:schemeClr val="tx1"/>
            </a:solidFill>
          </a:endParaRPr>
        </a:p>
      </dgm:t>
    </dgm:pt>
    <dgm:pt modelId="{92B1C765-962C-488A-8D16-0B62F19C4DCD}" type="parTrans" cxnId="{C59D9667-683A-4C4D-AA2E-2A462A32126D}">
      <dgm:prSet/>
      <dgm:spPr/>
      <dgm:t>
        <a:bodyPr/>
        <a:lstStyle/>
        <a:p>
          <a:endParaRPr lang="el-GR">
            <a:solidFill>
              <a:schemeClr val="tx1"/>
            </a:solidFill>
          </a:endParaRPr>
        </a:p>
      </dgm:t>
    </dgm:pt>
    <dgm:pt modelId="{A20C8B3A-205E-42A5-9A0E-5CBE3F3A516E}" type="sibTrans" cxnId="{C59D9667-683A-4C4D-AA2E-2A462A32126D}">
      <dgm:prSet/>
      <dgm:spPr/>
      <dgm:t>
        <a:bodyPr/>
        <a:lstStyle/>
        <a:p>
          <a:endParaRPr lang="el-GR">
            <a:solidFill>
              <a:schemeClr val="tx1"/>
            </a:solidFill>
          </a:endParaRPr>
        </a:p>
      </dgm:t>
    </dgm:pt>
    <dgm:pt modelId="{10E16138-1FCC-4EF4-95ED-9E31941CE9F5}" type="pres">
      <dgm:prSet presAssocID="{0E95293F-E673-40C8-BD3E-6CC5A256CD4E}" presName="linear" presStyleCnt="0">
        <dgm:presLayoutVars>
          <dgm:dir/>
          <dgm:animLvl val="lvl"/>
          <dgm:resizeHandles val="exact"/>
        </dgm:presLayoutVars>
      </dgm:prSet>
      <dgm:spPr/>
      <dgm:t>
        <a:bodyPr/>
        <a:lstStyle/>
        <a:p>
          <a:endParaRPr lang="el-GR"/>
        </a:p>
      </dgm:t>
    </dgm:pt>
    <dgm:pt modelId="{09F0BD3F-D86C-4297-B189-8E8DC0792ABE}" type="pres">
      <dgm:prSet presAssocID="{50C7A414-E867-4BA3-B30C-761E7397030F}" presName="parentLin" presStyleCnt="0"/>
      <dgm:spPr/>
    </dgm:pt>
    <dgm:pt modelId="{BDA8B1D2-DA15-4CFE-8E08-47ED0F4BB174}" type="pres">
      <dgm:prSet presAssocID="{50C7A414-E867-4BA3-B30C-761E7397030F}" presName="parentLeftMargin" presStyleLbl="node1" presStyleIdx="0" presStyleCnt="3"/>
      <dgm:spPr/>
      <dgm:t>
        <a:bodyPr/>
        <a:lstStyle/>
        <a:p>
          <a:endParaRPr lang="el-GR"/>
        </a:p>
      </dgm:t>
    </dgm:pt>
    <dgm:pt modelId="{BC90511B-C9AC-493E-8139-CCCC6D840E8E}" type="pres">
      <dgm:prSet presAssocID="{50C7A414-E867-4BA3-B30C-761E7397030F}" presName="parentText" presStyleLbl="node1" presStyleIdx="0" presStyleCnt="3">
        <dgm:presLayoutVars>
          <dgm:chMax val="0"/>
          <dgm:bulletEnabled val="1"/>
        </dgm:presLayoutVars>
      </dgm:prSet>
      <dgm:spPr/>
      <dgm:t>
        <a:bodyPr/>
        <a:lstStyle/>
        <a:p>
          <a:endParaRPr lang="el-GR"/>
        </a:p>
      </dgm:t>
    </dgm:pt>
    <dgm:pt modelId="{DF062C3C-27A8-4EC2-B6DC-C3731100C410}" type="pres">
      <dgm:prSet presAssocID="{50C7A414-E867-4BA3-B30C-761E7397030F}" presName="negativeSpace" presStyleCnt="0"/>
      <dgm:spPr/>
    </dgm:pt>
    <dgm:pt modelId="{ADD04F5E-2DEF-4114-90EE-B487B5B9884A}" type="pres">
      <dgm:prSet presAssocID="{50C7A414-E867-4BA3-B30C-761E7397030F}" presName="childText" presStyleLbl="conFgAcc1" presStyleIdx="0" presStyleCnt="3">
        <dgm:presLayoutVars>
          <dgm:bulletEnabled val="1"/>
        </dgm:presLayoutVars>
      </dgm:prSet>
      <dgm:spPr/>
    </dgm:pt>
    <dgm:pt modelId="{29FA1AAB-97AC-4C80-AB73-D14C89DDA5A9}" type="pres">
      <dgm:prSet presAssocID="{C1E2FE3F-4180-4E02-9174-289E35334C0A}" presName="spaceBetweenRectangles" presStyleCnt="0"/>
      <dgm:spPr/>
    </dgm:pt>
    <dgm:pt modelId="{DE52FACB-DA45-4E70-9E75-D8D2AEA397F7}" type="pres">
      <dgm:prSet presAssocID="{D658CD37-F87F-4F7C-B9FB-B9EC0F0896AE}" presName="parentLin" presStyleCnt="0"/>
      <dgm:spPr/>
    </dgm:pt>
    <dgm:pt modelId="{D24D86DE-0469-4DBF-A7AE-28C271F5C0C4}" type="pres">
      <dgm:prSet presAssocID="{D658CD37-F87F-4F7C-B9FB-B9EC0F0896AE}" presName="parentLeftMargin" presStyleLbl="node1" presStyleIdx="0" presStyleCnt="3"/>
      <dgm:spPr/>
      <dgm:t>
        <a:bodyPr/>
        <a:lstStyle/>
        <a:p>
          <a:endParaRPr lang="el-GR"/>
        </a:p>
      </dgm:t>
    </dgm:pt>
    <dgm:pt modelId="{0C935A14-B347-40B4-AF0A-E94119428EE0}" type="pres">
      <dgm:prSet presAssocID="{D658CD37-F87F-4F7C-B9FB-B9EC0F0896AE}" presName="parentText" presStyleLbl="node1" presStyleIdx="1" presStyleCnt="3">
        <dgm:presLayoutVars>
          <dgm:chMax val="0"/>
          <dgm:bulletEnabled val="1"/>
        </dgm:presLayoutVars>
      </dgm:prSet>
      <dgm:spPr/>
      <dgm:t>
        <a:bodyPr/>
        <a:lstStyle/>
        <a:p>
          <a:endParaRPr lang="el-GR"/>
        </a:p>
      </dgm:t>
    </dgm:pt>
    <dgm:pt modelId="{57B3A295-7263-493C-BD89-B15906B08E9C}" type="pres">
      <dgm:prSet presAssocID="{D658CD37-F87F-4F7C-B9FB-B9EC0F0896AE}" presName="negativeSpace" presStyleCnt="0"/>
      <dgm:spPr/>
    </dgm:pt>
    <dgm:pt modelId="{CE1EA3CD-6914-4C01-8DD4-DF79B70ACE44}" type="pres">
      <dgm:prSet presAssocID="{D658CD37-F87F-4F7C-B9FB-B9EC0F0896AE}" presName="childText" presStyleLbl="conFgAcc1" presStyleIdx="1" presStyleCnt="3">
        <dgm:presLayoutVars>
          <dgm:bulletEnabled val="1"/>
        </dgm:presLayoutVars>
      </dgm:prSet>
      <dgm:spPr/>
    </dgm:pt>
    <dgm:pt modelId="{79FE5D5B-C7A3-40B0-A358-6546A112C3D1}" type="pres">
      <dgm:prSet presAssocID="{2771D1F6-E5D1-4209-8641-66EBF6D19311}" presName="spaceBetweenRectangles" presStyleCnt="0"/>
      <dgm:spPr/>
    </dgm:pt>
    <dgm:pt modelId="{5B071474-93EB-46C1-A07C-8CD8601037D5}" type="pres">
      <dgm:prSet presAssocID="{EEED2E60-FD9E-4D30-B566-7A88A5A94ACE}" presName="parentLin" presStyleCnt="0"/>
      <dgm:spPr/>
    </dgm:pt>
    <dgm:pt modelId="{EE38582F-FAFE-442B-9999-D2627F98E318}" type="pres">
      <dgm:prSet presAssocID="{EEED2E60-FD9E-4D30-B566-7A88A5A94ACE}" presName="parentLeftMargin" presStyleLbl="node1" presStyleIdx="1" presStyleCnt="3"/>
      <dgm:spPr/>
      <dgm:t>
        <a:bodyPr/>
        <a:lstStyle/>
        <a:p>
          <a:endParaRPr lang="el-GR"/>
        </a:p>
      </dgm:t>
    </dgm:pt>
    <dgm:pt modelId="{62208037-2C3B-42B9-AED4-9D0214310C14}" type="pres">
      <dgm:prSet presAssocID="{EEED2E60-FD9E-4D30-B566-7A88A5A94ACE}" presName="parentText" presStyleLbl="node1" presStyleIdx="2" presStyleCnt="3">
        <dgm:presLayoutVars>
          <dgm:chMax val="0"/>
          <dgm:bulletEnabled val="1"/>
        </dgm:presLayoutVars>
      </dgm:prSet>
      <dgm:spPr/>
      <dgm:t>
        <a:bodyPr/>
        <a:lstStyle/>
        <a:p>
          <a:endParaRPr lang="el-GR"/>
        </a:p>
      </dgm:t>
    </dgm:pt>
    <dgm:pt modelId="{CBC41B24-3C27-462E-B48B-4B917F0D9ABF}" type="pres">
      <dgm:prSet presAssocID="{EEED2E60-FD9E-4D30-B566-7A88A5A94ACE}" presName="negativeSpace" presStyleCnt="0"/>
      <dgm:spPr/>
    </dgm:pt>
    <dgm:pt modelId="{1D368328-3114-4563-BE10-DA0693960854}" type="pres">
      <dgm:prSet presAssocID="{EEED2E60-FD9E-4D30-B566-7A88A5A94ACE}" presName="childText" presStyleLbl="conFgAcc1" presStyleIdx="2" presStyleCnt="3">
        <dgm:presLayoutVars>
          <dgm:bulletEnabled val="1"/>
        </dgm:presLayoutVars>
      </dgm:prSet>
      <dgm:spPr/>
    </dgm:pt>
  </dgm:ptLst>
  <dgm:cxnLst>
    <dgm:cxn modelId="{6429A514-392C-42E3-BB6F-136316E772C1}" type="presOf" srcId="{EEED2E60-FD9E-4D30-B566-7A88A5A94ACE}" destId="{62208037-2C3B-42B9-AED4-9D0214310C14}" srcOrd="1" destOrd="0" presId="urn:microsoft.com/office/officeart/2005/8/layout/list1"/>
    <dgm:cxn modelId="{DE4D1281-DEDC-423D-A603-2A6749A1A4DE}" type="presOf" srcId="{D658CD37-F87F-4F7C-B9FB-B9EC0F0896AE}" destId="{D24D86DE-0469-4DBF-A7AE-28C271F5C0C4}" srcOrd="0" destOrd="0" presId="urn:microsoft.com/office/officeart/2005/8/layout/list1"/>
    <dgm:cxn modelId="{F5A49C27-5F2E-4C28-903E-D141DFEE2E62}" srcId="{0E95293F-E673-40C8-BD3E-6CC5A256CD4E}" destId="{50C7A414-E867-4BA3-B30C-761E7397030F}" srcOrd="0" destOrd="0" parTransId="{72FCE1D9-30FA-435C-8FDF-DE1653BBEDF9}" sibTransId="{C1E2FE3F-4180-4E02-9174-289E35334C0A}"/>
    <dgm:cxn modelId="{C59D9667-683A-4C4D-AA2E-2A462A32126D}" srcId="{0E95293F-E673-40C8-BD3E-6CC5A256CD4E}" destId="{EEED2E60-FD9E-4D30-B566-7A88A5A94ACE}" srcOrd="2" destOrd="0" parTransId="{92B1C765-962C-488A-8D16-0B62F19C4DCD}" sibTransId="{A20C8B3A-205E-42A5-9A0E-5CBE3F3A516E}"/>
    <dgm:cxn modelId="{875C49C0-690A-4F1F-8D90-E85BBB4EFFEF}" type="presOf" srcId="{EEED2E60-FD9E-4D30-B566-7A88A5A94ACE}" destId="{EE38582F-FAFE-442B-9999-D2627F98E318}" srcOrd="0" destOrd="0" presId="urn:microsoft.com/office/officeart/2005/8/layout/list1"/>
    <dgm:cxn modelId="{507C77E8-5872-4769-9848-E157C0BAD521}" type="presOf" srcId="{D658CD37-F87F-4F7C-B9FB-B9EC0F0896AE}" destId="{0C935A14-B347-40B4-AF0A-E94119428EE0}" srcOrd="1" destOrd="0" presId="urn:microsoft.com/office/officeart/2005/8/layout/list1"/>
    <dgm:cxn modelId="{6C5A2A8B-A019-4E25-8864-80CB149224D8}" type="presOf" srcId="{50C7A414-E867-4BA3-B30C-761E7397030F}" destId="{BDA8B1D2-DA15-4CFE-8E08-47ED0F4BB174}" srcOrd="0" destOrd="0" presId="urn:microsoft.com/office/officeart/2005/8/layout/list1"/>
    <dgm:cxn modelId="{02F05268-1CBD-4E7C-A512-A5F256C8D6F2}" type="presOf" srcId="{0E95293F-E673-40C8-BD3E-6CC5A256CD4E}" destId="{10E16138-1FCC-4EF4-95ED-9E31941CE9F5}" srcOrd="0" destOrd="0" presId="urn:microsoft.com/office/officeart/2005/8/layout/list1"/>
    <dgm:cxn modelId="{0A52B7EB-435F-43C9-B41E-B0394797C36B}" type="presOf" srcId="{50C7A414-E867-4BA3-B30C-761E7397030F}" destId="{BC90511B-C9AC-493E-8139-CCCC6D840E8E}" srcOrd="1" destOrd="0" presId="urn:microsoft.com/office/officeart/2005/8/layout/list1"/>
    <dgm:cxn modelId="{FDB9AC4B-697C-43B0-9D0A-891201985738}" srcId="{0E95293F-E673-40C8-BD3E-6CC5A256CD4E}" destId="{D658CD37-F87F-4F7C-B9FB-B9EC0F0896AE}" srcOrd="1" destOrd="0" parTransId="{B40A11AD-82EB-457A-BC48-3E47301CD2CF}" sibTransId="{2771D1F6-E5D1-4209-8641-66EBF6D19311}"/>
    <dgm:cxn modelId="{2FA6EABB-B370-41F6-96EA-EEB59920C086}" type="presParOf" srcId="{10E16138-1FCC-4EF4-95ED-9E31941CE9F5}" destId="{09F0BD3F-D86C-4297-B189-8E8DC0792ABE}" srcOrd="0" destOrd="0" presId="urn:microsoft.com/office/officeart/2005/8/layout/list1"/>
    <dgm:cxn modelId="{7772CCB1-7792-4FD6-9469-D4ECFA1D775F}" type="presParOf" srcId="{09F0BD3F-D86C-4297-B189-8E8DC0792ABE}" destId="{BDA8B1D2-DA15-4CFE-8E08-47ED0F4BB174}" srcOrd="0" destOrd="0" presId="urn:microsoft.com/office/officeart/2005/8/layout/list1"/>
    <dgm:cxn modelId="{80F1A409-6594-45B8-B745-8865A3DC2E20}" type="presParOf" srcId="{09F0BD3F-D86C-4297-B189-8E8DC0792ABE}" destId="{BC90511B-C9AC-493E-8139-CCCC6D840E8E}" srcOrd="1" destOrd="0" presId="urn:microsoft.com/office/officeart/2005/8/layout/list1"/>
    <dgm:cxn modelId="{33978296-533B-45A7-BF91-D3D1E25E94AC}" type="presParOf" srcId="{10E16138-1FCC-4EF4-95ED-9E31941CE9F5}" destId="{DF062C3C-27A8-4EC2-B6DC-C3731100C410}" srcOrd="1" destOrd="0" presId="urn:microsoft.com/office/officeart/2005/8/layout/list1"/>
    <dgm:cxn modelId="{42FD4A36-790E-413C-91C8-D241598832C9}" type="presParOf" srcId="{10E16138-1FCC-4EF4-95ED-9E31941CE9F5}" destId="{ADD04F5E-2DEF-4114-90EE-B487B5B9884A}" srcOrd="2" destOrd="0" presId="urn:microsoft.com/office/officeart/2005/8/layout/list1"/>
    <dgm:cxn modelId="{AF0447C7-897D-4566-A47E-A25DE9659124}" type="presParOf" srcId="{10E16138-1FCC-4EF4-95ED-9E31941CE9F5}" destId="{29FA1AAB-97AC-4C80-AB73-D14C89DDA5A9}" srcOrd="3" destOrd="0" presId="urn:microsoft.com/office/officeart/2005/8/layout/list1"/>
    <dgm:cxn modelId="{438E2242-A8E2-449D-955E-DC342F5CCA68}" type="presParOf" srcId="{10E16138-1FCC-4EF4-95ED-9E31941CE9F5}" destId="{DE52FACB-DA45-4E70-9E75-D8D2AEA397F7}" srcOrd="4" destOrd="0" presId="urn:microsoft.com/office/officeart/2005/8/layout/list1"/>
    <dgm:cxn modelId="{2CF08091-AFF2-43A5-ABE7-5C5598B34FC4}" type="presParOf" srcId="{DE52FACB-DA45-4E70-9E75-D8D2AEA397F7}" destId="{D24D86DE-0469-4DBF-A7AE-28C271F5C0C4}" srcOrd="0" destOrd="0" presId="urn:microsoft.com/office/officeart/2005/8/layout/list1"/>
    <dgm:cxn modelId="{C6A32D01-4D90-49D9-89C8-04C680FD3682}" type="presParOf" srcId="{DE52FACB-DA45-4E70-9E75-D8D2AEA397F7}" destId="{0C935A14-B347-40B4-AF0A-E94119428EE0}" srcOrd="1" destOrd="0" presId="urn:microsoft.com/office/officeart/2005/8/layout/list1"/>
    <dgm:cxn modelId="{188CF25C-ECE9-4C56-97EC-D5964010F4F6}" type="presParOf" srcId="{10E16138-1FCC-4EF4-95ED-9E31941CE9F5}" destId="{57B3A295-7263-493C-BD89-B15906B08E9C}" srcOrd="5" destOrd="0" presId="urn:microsoft.com/office/officeart/2005/8/layout/list1"/>
    <dgm:cxn modelId="{B7F94B32-EE5E-4EEB-B180-58B3744A63F3}" type="presParOf" srcId="{10E16138-1FCC-4EF4-95ED-9E31941CE9F5}" destId="{CE1EA3CD-6914-4C01-8DD4-DF79B70ACE44}" srcOrd="6" destOrd="0" presId="urn:microsoft.com/office/officeart/2005/8/layout/list1"/>
    <dgm:cxn modelId="{0B03CA6B-A2F1-406C-9C4F-EEB584B5068A}" type="presParOf" srcId="{10E16138-1FCC-4EF4-95ED-9E31941CE9F5}" destId="{79FE5D5B-C7A3-40B0-A358-6546A112C3D1}" srcOrd="7" destOrd="0" presId="urn:microsoft.com/office/officeart/2005/8/layout/list1"/>
    <dgm:cxn modelId="{700FC865-8750-40D8-AF80-4D264F2296F5}" type="presParOf" srcId="{10E16138-1FCC-4EF4-95ED-9E31941CE9F5}" destId="{5B071474-93EB-46C1-A07C-8CD8601037D5}" srcOrd="8" destOrd="0" presId="urn:microsoft.com/office/officeart/2005/8/layout/list1"/>
    <dgm:cxn modelId="{1101988D-A802-4865-84F3-A5B5AD507574}" type="presParOf" srcId="{5B071474-93EB-46C1-A07C-8CD8601037D5}" destId="{EE38582F-FAFE-442B-9999-D2627F98E318}" srcOrd="0" destOrd="0" presId="urn:microsoft.com/office/officeart/2005/8/layout/list1"/>
    <dgm:cxn modelId="{21E5544A-FA69-49B0-9F2B-491DD640E8CE}" type="presParOf" srcId="{5B071474-93EB-46C1-A07C-8CD8601037D5}" destId="{62208037-2C3B-42B9-AED4-9D0214310C14}" srcOrd="1" destOrd="0" presId="urn:microsoft.com/office/officeart/2005/8/layout/list1"/>
    <dgm:cxn modelId="{594E51EF-3D6E-4995-A49A-84D66B8CF40E}" type="presParOf" srcId="{10E16138-1FCC-4EF4-95ED-9E31941CE9F5}" destId="{CBC41B24-3C27-462E-B48B-4B917F0D9ABF}" srcOrd="9" destOrd="0" presId="urn:microsoft.com/office/officeart/2005/8/layout/list1"/>
    <dgm:cxn modelId="{E436DF7B-5F05-4CD5-851F-776C6D0226BF}" type="presParOf" srcId="{10E16138-1FCC-4EF4-95ED-9E31941CE9F5}" destId="{1D368328-3114-4563-BE10-DA0693960854}"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04F5E-2DEF-4114-90EE-B487B5B9884A}">
      <dsp:nvSpPr>
        <dsp:cNvPr id="0" name=""/>
        <dsp:cNvSpPr/>
      </dsp:nvSpPr>
      <dsp:spPr>
        <a:xfrm>
          <a:off x="0" y="528765"/>
          <a:ext cx="8686800" cy="806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90511B-C9AC-493E-8139-CCCC6D840E8E}">
      <dsp:nvSpPr>
        <dsp:cNvPr id="0" name=""/>
        <dsp:cNvSpPr/>
      </dsp:nvSpPr>
      <dsp:spPr>
        <a:xfrm>
          <a:off x="434340" y="56445"/>
          <a:ext cx="6080760" cy="9446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1422400">
            <a:lnSpc>
              <a:spcPct val="90000"/>
            </a:lnSpc>
            <a:spcBef>
              <a:spcPct val="0"/>
            </a:spcBef>
            <a:spcAft>
              <a:spcPct val="35000"/>
            </a:spcAft>
          </a:pPr>
          <a:r>
            <a:rPr lang="el-GR" sz="3200" kern="1200">
              <a:solidFill>
                <a:schemeClr val="tx1"/>
              </a:solidFill>
            </a:rPr>
            <a:t>Ακαδημαϊκή πρόσβαση</a:t>
          </a:r>
          <a:endParaRPr lang="el-GR" sz="3200" kern="1200" dirty="0">
            <a:solidFill>
              <a:schemeClr val="tx1"/>
            </a:solidFill>
          </a:endParaRPr>
        </a:p>
      </dsp:txBody>
      <dsp:txXfrm>
        <a:off x="480454" y="102559"/>
        <a:ext cx="5988532" cy="852412"/>
      </dsp:txXfrm>
    </dsp:sp>
    <dsp:sp modelId="{CE1EA3CD-6914-4C01-8DD4-DF79B70ACE44}">
      <dsp:nvSpPr>
        <dsp:cNvPr id="0" name=""/>
        <dsp:cNvSpPr/>
      </dsp:nvSpPr>
      <dsp:spPr>
        <a:xfrm>
          <a:off x="0" y="1980285"/>
          <a:ext cx="8686800" cy="806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935A14-B347-40B4-AF0A-E94119428EE0}">
      <dsp:nvSpPr>
        <dsp:cNvPr id="0" name=""/>
        <dsp:cNvSpPr/>
      </dsp:nvSpPr>
      <dsp:spPr>
        <a:xfrm>
          <a:off x="434340" y="1507965"/>
          <a:ext cx="6080760" cy="9446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1422400">
            <a:lnSpc>
              <a:spcPct val="90000"/>
            </a:lnSpc>
            <a:spcBef>
              <a:spcPct val="0"/>
            </a:spcBef>
            <a:spcAft>
              <a:spcPct val="35000"/>
            </a:spcAft>
          </a:pPr>
          <a:r>
            <a:rPr lang="el-GR" sz="3200" kern="1200">
              <a:solidFill>
                <a:schemeClr val="tx1"/>
              </a:solidFill>
            </a:rPr>
            <a:t>Ψηφιακή πρόσβαση</a:t>
          </a:r>
          <a:endParaRPr lang="el-GR" sz="3200" kern="1200" dirty="0">
            <a:solidFill>
              <a:schemeClr val="tx1"/>
            </a:solidFill>
          </a:endParaRPr>
        </a:p>
      </dsp:txBody>
      <dsp:txXfrm>
        <a:off x="480454" y="1554079"/>
        <a:ext cx="5988532" cy="852412"/>
      </dsp:txXfrm>
    </dsp:sp>
    <dsp:sp modelId="{1D368328-3114-4563-BE10-DA0693960854}">
      <dsp:nvSpPr>
        <dsp:cNvPr id="0" name=""/>
        <dsp:cNvSpPr/>
      </dsp:nvSpPr>
      <dsp:spPr>
        <a:xfrm>
          <a:off x="0" y="3431805"/>
          <a:ext cx="8686800" cy="806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208037-2C3B-42B9-AED4-9D0214310C14}">
      <dsp:nvSpPr>
        <dsp:cNvPr id="0" name=""/>
        <dsp:cNvSpPr/>
      </dsp:nvSpPr>
      <dsp:spPr>
        <a:xfrm>
          <a:off x="434340" y="2959485"/>
          <a:ext cx="6080760" cy="9446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1422400">
            <a:lnSpc>
              <a:spcPct val="90000"/>
            </a:lnSpc>
            <a:spcBef>
              <a:spcPct val="0"/>
            </a:spcBef>
            <a:spcAft>
              <a:spcPct val="35000"/>
            </a:spcAft>
          </a:pPr>
          <a:r>
            <a:rPr lang="el-GR" sz="3200" kern="1200">
              <a:solidFill>
                <a:schemeClr val="tx1"/>
              </a:solidFill>
            </a:rPr>
            <a:t>Πρόσβαση στο χώρο</a:t>
          </a:r>
          <a:endParaRPr lang="el-GR" sz="3200" kern="1200" dirty="0">
            <a:solidFill>
              <a:schemeClr val="tx1"/>
            </a:solidFill>
          </a:endParaRPr>
        </a:p>
      </dsp:txBody>
      <dsp:txXfrm>
        <a:off x="480454" y="3005599"/>
        <a:ext cx="5988532"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Relationships xmlns="http://schemas.openxmlformats.org/package/2006/relationships"><Relationship Type="http://schemas.openxmlformats.org/officeDocument/2006/relationships/theme" Target="/ppt/theme/theme3.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2.xml" Id="rId2" /><Relationship Type="http://schemas.openxmlformats.org/officeDocument/2006/relationships/notesMaster" Target="/ppt/notesMasters/notesMaster1.xml" Id="rId1" /></Relationships>
</file>

<file path=ppt/notesSlides/_rels/notesSlide10.xml.rels>&#65279;<?xml version="1.0" encoding="utf-8"?><Relationships xmlns="http://schemas.openxmlformats.org/package/2006/relationships"><Relationship Type="http://schemas.openxmlformats.org/officeDocument/2006/relationships/slide" Target="/ppt/slides/slide13.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3.xml" Id="rId2" /><Relationship Type="http://schemas.openxmlformats.org/officeDocument/2006/relationships/notesMaster" Target="/ppt/notesMasters/notesMaster1.xml" Id="rId1" /><Relationship Type="http://schemas.openxmlformats.org/officeDocument/2006/relationships/hyperlink" Target="https://prosvasi.uth.gr/wp-content/uploads/2024/07/%CE%9D%CF%8C%CE%BC%CE%BF%CF%82-4957-2022.pdf" TargetMode="External" Id="rId3" /></Relationships>
</file>

<file path=ppt/notesSlides/_rels/notesSlide3.xml.rels>&#65279;<?xml version="1.0" encoding="utf-8"?><Relationships xmlns="http://schemas.openxmlformats.org/package/2006/relationships"><Relationship Type="http://schemas.openxmlformats.org/officeDocument/2006/relationships/slide" Target="/ppt/slides/slide4.xml" Id="rId2" /><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slide" Target="/ppt/slides/slide5.xml" Id="rId2" /><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slide" Target="/ppt/slides/slide6.xml" Id="rId2" /><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slide" Target="/ppt/slides/slide7.xml" Id="rId2" /><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slide" Target="/ppt/slides/slide8.xml" Id="rId2" /><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slide" Target="/ppt/slides/slide9.xml" Id="rId2" /><Relationship Type="http://schemas.openxmlformats.org/officeDocument/2006/relationships/notesMaster" Target="/ppt/notesMasters/notesMaster1.xml" Id="rId1" /></Relationships>
</file>

<file path=ppt/notesSlides/_rels/notesSlide9.xml.rels>&#65279;<?xml version="1.0" encoding="utf-8"?><Relationships xmlns="http://schemas.openxmlformats.org/package/2006/relationships"><Relationship Type="http://schemas.openxmlformats.org/officeDocument/2006/relationships/slide" Target="/ppt/slides/slide12.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kern="1200" dirty="0" smtClean="0">
                <a:solidFill>
                  <a:schemeClr val="tx1"/>
                </a:solidFill>
                <a:effectLst/>
                <a:latin typeface="+mn-lt"/>
                <a:ea typeface="+mn-ea"/>
                <a:cs typeface="+mn-cs"/>
              </a:rPr>
              <a:t>Αποστολή της </a:t>
            </a:r>
            <a:r>
              <a:rPr lang="el-GR" sz="1200" b="1" i="0" kern="1200" dirty="0" smtClean="0">
                <a:solidFill>
                  <a:schemeClr val="tx1"/>
                </a:solidFill>
                <a:effectLst/>
                <a:latin typeface="+mn-lt"/>
                <a:ea typeface="+mn-ea"/>
                <a:cs typeface="+mn-cs"/>
              </a:rPr>
              <a:t>Μονάδας Ισότιμης Πρόσβασης </a:t>
            </a:r>
            <a:r>
              <a:rPr lang="el-GR" sz="1200" b="0" i="0" kern="1200" dirty="0" smtClean="0">
                <a:solidFill>
                  <a:schemeClr val="tx1"/>
                </a:solidFill>
                <a:effectLst/>
                <a:latin typeface="+mn-lt"/>
                <a:ea typeface="+mn-ea"/>
                <a:cs typeface="+mn-cs"/>
              </a:rPr>
              <a:t>είναι η εξασφάλιση της πλήρους συμμετοχής των μελών της πανεπιστημιακής κοινότητας, που είναι άτομα με αναπηρία και άτομα με ειδικές εκπαιδευτικές ανάγκες στο σύνολο των εκπαιδευτικών, ερευνητικών και διοικητικών δραστηριοτήτων που διεξάγονται από το </a:t>
            </a:r>
            <a:r>
              <a:rPr lang="el-GR" sz="1200" b="0" i="0" kern="1200" dirty="0" err="1" smtClean="0">
                <a:solidFill>
                  <a:schemeClr val="tx1"/>
                </a:solidFill>
                <a:effectLst/>
                <a:latin typeface="+mn-lt"/>
                <a:ea typeface="+mn-ea"/>
                <a:cs typeface="+mn-cs"/>
              </a:rPr>
              <a:t>Π.Θ</a:t>
            </a:r>
            <a:r>
              <a:rPr lang="el-GR" sz="1200" b="0" i="0" kern="1200" dirty="0" smtClean="0">
                <a:solidFill>
                  <a:schemeClr val="tx1"/>
                </a:solidFill>
                <a:effectLst/>
                <a:latin typeface="+mn-lt"/>
                <a:ea typeface="+mn-ea"/>
                <a:cs typeface="+mn-cs"/>
              </a:rPr>
              <a:t>.. Ειδικότερα, οι στόχοι της </a:t>
            </a:r>
            <a:r>
              <a:rPr lang="el-GR" sz="1200" b="1" i="0" kern="1200" dirty="0" smtClean="0">
                <a:solidFill>
                  <a:schemeClr val="tx1"/>
                </a:solidFill>
                <a:effectLst/>
                <a:latin typeface="+mn-lt"/>
                <a:ea typeface="+mn-ea"/>
                <a:cs typeface="+mn-cs"/>
              </a:rPr>
              <a:t>Μονάδας Ισότιμης Πρόσβασης </a:t>
            </a:r>
            <a:r>
              <a:rPr lang="el-GR" sz="1200" b="0" i="0" kern="1200" dirty="0" smtClean="0">
                <a:solidFill>
                  <a:schemeClr val="tx1"/>
                </a:solidFill>
                <a:effectLst/>
                <a:latin typeface="+mn-lt"/>
                <a:ea typeface="+mn-ea"/>
                <a:cs typeface="+mn-cs"/>
              </a:rPr>
              <a:t>αφορούν στην ενίσχυση της ακαδημαϊκής και ηλεκτρονικής προσβασιμότητας καθώς και της βιώσιμης κινητικότητας στο </a:t>
            </a:r>
            <a:r>
              <a:rPr lang="el-GR" sz="1200" b="0" i="0" kern="1200" dirty="0" err="1" smtClean="0">
                <a:solidFill>
                  <a:schemeClr val="tx1"/>
                </a:solidFill>
                <a:effectLst/>
                <a:latin typeface="+mn-lt"/>
                <a:ea typeface="+mn-ea"/>
                <a:cs typeface="+mn-cs"/>
              </a:rPr>
              <a:t>Π.Θ</a:t>
            </a:r>
            <a:r>
              <a:rPr lang="el-GR" sz="1200" b="0" i="0" kern="1200" dirty="0" smtClean="0">
                <a:solidFill>
                  <a:schemeClr val="tx1"/>
                </a:solidFill>
                <a:effectLst/>
                <a:latin typeface="+mn-lt"/>
                <a:ea typeface="+mn-ea"/>
                <a:cs typeface="+mn-cs"/>
              </a:rPr>
              <a:t>.</a:t>
            </a:r>
            <a:endParaRPr lang="el-GR"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a:t>
            </a:fld>
            <a:endParaRPr lang="el-GR" dirty="0"/>
          </a:p>
        </p:txBody>
      </p:sp>
    </p:spTree>
    <p:extLst>
      <p:ext uri="{BB962C8B-B14F-4D97-AF65-F5344CB8AC3E}">
        <p14:creationId xmlns:p14="http://schemas.microsoft.com/office/powerpoint/2010/main" val="3076357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Μερικά </a:t>
            </a:r>
            <a:r>
              <a:rPr lang="el-GR" dirty="0"/>
              <a:t>από τα οφέλη που αποκομίζουν όσοι και όσες συμμετέχουν </a:t>
            </a:r>
            <a:r>
              <a:rPr lang="el-GR" dirty="0" smtClean="0"/>
              <a:t>στο</a:t>
            </a:r>
            <a:r>
              <a:rPr lang="el-GR" baseline="0" dirty="0" smtClean="0"/>
              <a:t> </a:t>
            </a:r>
            <a:r>
              <a:rPr lang="el-GR" dirty="0" smtClean="0"/>
              <a:t>εθελοντικό πρόγραμμα της Μονάδας</a:t>
            </a:r>
            <a:r>
              <a:rPr lang="el-GR" baseline="0" dirty="0" smtClean="0"/>
              <a:t> Ισότιμης Πρόσβασης</a:t>
            </a:r>
            <a:r>
              <a:rPr lang="el-GR" dirty="0" smtClean="0"/>
              <a:t> </a:t>
            </a:r>
            <a:r>
              <a:rPr lang="el-GR" dirty="0"/>
              <a:t>είναι ότι:</a:t>
            </a:r>
          </a:p>
          <a:p>
            <a:pPr marL="171450" indent="-171450">
              <a:buFont typeface="Arial" panose="020B0604020202020204" pitchFamily="34" charset="0"/>
              <a:buChar char="•"/>
            </a:pPr>
            <a:r>
              <a:rPr lang="el-GR" dirty="0"/>
              <a:t>Συμμετέχουν στην κοινωνική ζωή</a:t>
            </a:r>
          </a:p>
          <a:p>
            <a:pPr marL="171450" indent="-171450">
              <a:buFont typeface="Arial" panose="020B0604020202020204" pitchFamily="34" charset="0"/>
              <a:buChar char="•"/>
            </a:pPr>
            <a:r>
              <a:rPr lang="el-GR" dirty="0"/>
              <a:t>Αναπτύσσουν πρωτοβουλίες και καλλιεργούν το αίσθημα της ευθύνης</a:t>
            </a:r>
          </a:p>
          <a:p>
            <a:pPr marL="171450" indent="-171450">
              <a:buFont typeface="Arial" panose="020B0604020202020204" pitchFamily="34" charset="0"/>
              <a:buChar char="•"/>
            </a:pPr>
            <a:r>
              <a:rPr lang="el-GR" dirty="0"/>
              <a:t>Βελτιώνουν την κριτική τους σκέψη, τις οργανωτικές δεξιότητες, τις δεξιότητες επίλυσης συγκρούσεων</a:t>
            </a:r>
          </a:p>
          <a:p>
            <a:pPr marL="171450" indent="-171450">
              <a:buFont typeface="Arial" panose="020B0604020202020204" pitchFamily="34" charset="0"/>
              <a:buChar char="•"/>
            </a:pPr>
            <a:r>
              <a:rPr lang="el-GR" dirty="0"/>
              <a:t>Αξιοποιούν ευκαιρίες και εμπειρίες συνεργασίας</a:t>
            </a:r>
          </a:p>
          <a:p>
            <a:pPr marL="171450" indent="-171450">
              <a:buFont typeface="Arial" panose="020B0604020202020204" pitchFamily="34" charset="0"/>
              <a:buChar char="•"/>
            </a:pPr>
            <a:r>
              <a:rPr lang="el-GR" dirty="0"/>
              <a:t>Εμπλουτίζουν το βιογραφικό τους σημείωμα</a:t>
            </a:r>
          </a:p>
          <a:p>
            <a:endParaRPr lang="en-US" dirty="0"/>
          </a:p>
          <a:p>
            <a:endParaRPr lang="en-US" dirty="0"/>
          </a:p>
          <a:p>
            <a:endParaRPr lang="en-US" dirty="0"/>
          </a:p>
        </p:txBody>
      </p:sp>
      <p:sp>
        <p:nvSpPr>
          <p:cNvPr id="4" name="Θέση αριθμού διαφάνειας 3"/>
          <p:cNvSpPr>
            <a:spLocks noGrp="1"/>
          </p:cNvSpPr>
          <p:nvPr>
            <p:ph type="sldNum" sz="quarter" idx="5"/>
          </p:nvPr>
        </p:nvSpPr>
        <p:spPr/>
        <p:txBody>
          <a:bodyPr/>
          <a:lstStyle/>
          <a:p>
            <a:fld id="{55AD5AB2-42AD-488D-A935-1CA8BA4576E2}" type="slidenum">
              <a:rPr lang="el-GR" smtClean="0"/>
              <a:t>13</a:t>
            </a:fld>
            <a:endParaRPr lang="el-GR"/>
          </a:p>
        </p:txBody>
      </p:sp>
    </p:spTree>
    <p:extLst>
      <p:ext uri="{BB962C8B-B14F-4D97-AF65-F5344CB8AC3E}">
        <p14:creationId xmlns:p14="http://schemas.microsoft.com/office/powerpoint/2010/main" val="180587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kern="1200" dirty="0" smtClean="0">
                <a:solidFill>
                  <a:schemeClr val="tx1"/>
                </a:solidFill>
                <a:effectLst/>
                <a:latin typeface="+mn-lt"/>
                <a:ea typeface="+mn-ea"/>
                <a:cs typeface="+mn-cs"/>
              </a:rPr>
              <a:t>Η </a:t>
            </a:r>
            <a:r>
              <a:rPr lang="el-GR" sz="1200" b="1" i="0" kern="1200" dirty="0" smtClean="0">
                <a:solidFill>
                  <a:schemeClr val="tx1"/>
                </a:solidFill>
                <a:effectLst/>
                <a:latin typeface="+mn-lt"/>
                <a:ea typeface="+mn-ea"/>
                <a:cs typeface="+mn-cs"/>
              </a:rPr>
              <a:t>Μονάδα Ισότιμης Πρόσβασης</a:t>
            </a:r>
            <a:r>
              <a:rPr lang="el-GR" sz="1200" b="0" i="0" kern="1200" dirty="0" smtClean="0">
                <a:solidFill>
                  <a:schemeClr val="tx1"/>
                </a:solidFill>
                <a:effectLst/>
                <a:latin typeface="+mn-lt"/>
                <a:ea typeface="+mn-ea"/>
                <a:cs typeface="+mn-cs"/>
              </a:rPr>
              <a:t> Ατόμων με αναπηρία και ατόμων με ειδικές εκπαιδευτικές ανάγκες του Πανεπιστημίου Θεσσαλίας (</a:t>
            </a:r>
            <a:r>
              <a:rPr lang="el-GR" sz="1200" b="0" i="0" kern="1200" dirty="0" err="1" smtClean="0">
                <a:solidFill>
                  <a:schemeClr val="tx1"/>
                </a:solidFill>
                <a:effectLst/>
                <a:latin typeface="+mn-lt"/>
                <a:ea typeface="+mn-ea"/>
                <a:cs typeface="+mn-cs"/>
              </a:rPr>
              <a:t>Π.Θ</a:t>
            </a:r>
            <a:r>
              <a:rPr lang="el-GR" sz="1200" b="0" i="0" kern="1200" dirty="0" smtClean="0">
                <a:solidFill>
                  <a:schemeClr val="tx1"/>
                </a:solidFill>
                <a:effectLst/>
                <a:latin typeface="+mn-lt"/>
                <a:ea typeface="+mn-ea"/>
                <a:cs typeface="+mn-cs"/>
              </a:rPr>
              <a:t>.) αποτελεί εξέλιξη της </a:t>
            </a:r>
            <a:r>
              <a:rPr lang="el-GR" sz="1200" b="1" i="0" kern="1200" dirty="0" smtClean="0">
                <a:solidFill>
                  <a:schemeClr val="tx1"/>
                </a:solidFill>
                <a:effectLst/>
                <a:latin typeface="+mn-lt"/>
                <a:ea typeface="+mn-ea"/>
                <a:cs typeface="+mn-cs"/>
              </a:rPr>
              <a:t>ΠΡΟΣΒΑΣΗΣ</a:t>
            </a:r>
            <a:r>
              <a:rPr lang="el-GR" sz="1200" b="0" i="0" kern="1200" dirty="0" smtClean="0">
                <a:solidFill>
                  <a:schemeClr val="tx1"/>
                </a:solidFill>
                <a:effectLst/>
                <a:latin typeface="+mn-lt"/>
                <a:ea typeface="+mn-ea"/>
                <a:cs typeface="+mn-cs"/>
              </a:rPr>
              <a:t>-Δομής υποστήριξης των φοιτητών και φοιτητριών με αναπηρία ή/και ειδικές εκπαιδευτικές ανάγκες. Το 2010 στο πλαίσιο των </a:t>
            </a:r>
            <a:r>
              <a:rPr lang="el-GR" sz="1200" b="0" i="0" kern="1200" dirty="0" err="1" smtClean="0">
                <a:solidFill>
                  <a:schemeClr val="tx1"/>
                </a:solidFill>
                <a:effectLst/>
                <a:latin typeface="+mn-lt"/>
                <a:ea typeface="+mn-ea"/>
                <a:cs typeface="+mn-cs"/>
              </a:rPr>
              <a:t>στοχευμένων</a:t>
            </a:r>
            <a:r>
              <a:rPr lang="el-GR" sz="1200" b="0" i="0" kern="1200" dirty="0" smtClean="0">
                <a:solidFill>
                  <a:schemeClr val="tx1"/>
                </a:solidFill>
                <a:effectLst/>
                <a:latin typeface="+mn-lt"/>
                <a:ea typeface="+mn-ea"/>
                <a:cs typeface="+mn-cs"/>
              </a:rPr>
              <a:t> δράσεων της Επιτροπής ερευνών του </a:t>
            </a:r>
            <a:r>
              <a:rPr lang="el-GR" sz="1200" b="0" i="0" kern="1200" dirty="0" err="1" smtClean="0">
                <a:solidFill>
                  <a:schemeClr val="tx1"/>
                </a:solidFill>
                <a:effectLst/>
                <a:latin typeface="+mn-lt"/>
                <a:ea typeface="+mn-ea"/>
                <a:cs typeface="+mn-cs"/>
              </a:rPr>
              <a:t>Π.Θ</a:t>
            </a:r>
            <a:r>
              <a:rPr lang="el-GR" sz="1200" b="0" i="0" kern="1200" dirty="0" smtClean="0">
                <a:solidFill>
                  <a:schemeClr val="tx1"/>
                </a:solidFill>
                <a:effectLst/>
                <a:latin typeface="+mn-lt"/>
                <a:ea typeface="+mn-ea"/>
                <a:cs typeface="+mn-cs"/>
              </a:rPr>
              <a:t>. εγκρίθηκε και χρηματοδοτήθηκε ένα πρόγραμμα με επιστημονική υπεύθυνη την κα Μάγδα </a:t>
            </a:r>
            <a:r>
              <a:rPr lang="el-GR" sz="1200" b="0" i="0" kern="1200" dirty="0" err="1" smtClean="0">
                <a:solidFill>
                  <a:schemeClr val="tx1"/>
                </a:solidFill>
                <a:effectLst/>
                <a:latin typeface="+mn-lt"/>
                <a:ea typeface="+mn-ea"/>
                <a:cs typeface="+mn-cs"/>
              </a:rPr>
              <a:t>Νικολαραΐζη</a:t>
            </a:r>
            <a:r>
              <a:rPr lang="el-GR" sz="1200" b="0" i="0" kern="1200" dirty="0" smtClean="0">
                <a:solidFill>
                  <a:schemeClr val="tx1"/>
                </a:solidFill>
                <a:effectLst/>
                <a:latin typeface="+mn-lt"/>
                <a:ea typeface="+mn-ea"/>
                <a:cs typeface="+mn-cs"/>
              </a:rPr>
              <a:t>, Αναπληρώτρια Καθηγήτρια Ειδικής Αγωγής-Αγωγής Κωφών με τίτλο «</a:t>
            </a:r>
            <a:r>
              <a:rPr lang="el-GR" sz="1200" b="0" i="1" kern="1200" dirty="0" smtClean="0">
                <a:solidFill>
                  <a:schemeClr val="tx1"/>
                </a:solidFill>
                <a:effectLst/>
                <a:latin typeface="+mn-lt"/>
                <a:ea typeface="+mn-ea"/>
                <a:cs typeface="+mn-cs"/>
              </a:rPr>
              <a:t>Η πρόσβαση των φοιτητών με ειδικές ανάγκες στο φυσικό και μαθησιακό περιβάλλον του Πανεπιστημίου Θεσσαλίας</a:t>
            </a:r>
            <a:r>
              <a:rPr lang="el-GR" sz="1200" b="0" i="0" kern="1200" dirty="0" smtClean="0">
                <a:solidFill>
                  <a:schemeClr val="tx1"/>
                </a:solidFill>
                <a:effectLst/>
                <a:latin typeface="+mn-lt"/>
                <a:ea typeface="+mn-ea"/>
                <a:cs typeface="+mn-cs"/>
              </a:rPr>
              <a:t>». Το συγκεκριμένο πρόγραμμα ανέδειξε την ανάγκη της συστηματικής υποστήριξης του φοιτητικού πληθυσμού με αναπηρίες ή/και ειδικές εκπαιδευτικές ανάγκες του </a:t>
            </a:r>
            <a:r>
              <a:rPr lang="el-GR" sz="1200" b="0" i="0" kern="1200" dirty="0" err="1" smtClean="0">
                <a:solidFill>
                  <a:schemeClr val="tx1"/>
                </a:solidFill>
                <a:effectLst/>
                <a:latin typeface="+mn-lt"/>
                <a:ea typeface="+mn-ea"/>
                <a:cs typeface="+mn-cs"/>
              </a:rPr>
              <a:t>Π.Θ</a:t>
            </a:r>
            <a:r>
              <a:rPr lang="el-GR" sz="1200" b="0" i="0" kern="1200" dirty="0" smtClean="0">
                <a:solidFill>
                  <a:schemeClr val="tx1"/>
                </a:solidFill>
                <a:effectLst/>
                <a:latin typeface="+mn-lt"/>
                <a:ea typeface="+mn-ea"/>
                <a:cs typeface="+mn-cs"/>
              </a:rPr>
              <a:t>. σε ζητήματα προσβασιμότητας και οδήγησε το 2012 στη δημιουργία της δομής  «</a:t>
            </a:r>
            <a:r>
              <a:rPr lang="el-GR" sz="1200" b="1" i="0" kern="1200" dirty="0" smtClean="0">
                <a:solidFill>
                  <a:schemeClr val="tx1"/>
                </a:solidFill>
                <a:effectLst/>
                <a:latin typeface="+mn-lt"/>
                <a:ea typeface="+mn-ea"/>
                <a:cs typeface="+mn-cs"/>
              </a:rPr>
              <a:t>ΠΡΟΣΒΑΣΗ</a:t>
            </a:r>
            <a:r>
              <a:rPr lang="el-GR" sz="1200" b="0" i="0" kern="1200" dirty="0" smtClean="0">
                <a:solidFill>
                  <a:schemeClr val="tx1"/>
                </a:solidFill>
                <a:effectLst/>
                <a:latin typeface="+mn-lt"/>
                <a:ea typeface="+mn-ea"/>
                <a:cs typeface="+mn-cs"/>
              </a:rPr>
              <a:t>-Δομή υποστήριξης φοιτητών και φοιτητριών με αναπηρία ή/και ειδικές εκπαιδευτικές ανάγκες» με απόφαση Συγκλήτου του </a:t>
            </a:r>
            <a:r>
              <a:rPr lang="el-GR" sz="1200" b="0" i="0" kern="1200" dirty="0" err="1" smtClean="0">
                <a:solidFill>
                  <a:schemeClr val="tx1"/>
                </a:solidFill>
                <a:effectLst/>
                <a:latin typeface="+mn-lt"/>
                <a:ea typeface="+mn-ea"/>
                <a:cs typeface="+mn-cs"/>
              </a:rPr>
              <a:t>Π.Θ</a:t>
            </a:r>
            <a:r>
              <a:rPr lang="el-GR" sz="1200" b="0" i="0" kern="1200" dirty="0" smtClean="0">
                <a:solidFill>
                  <a:schemeClr val="tx1"/>
                </a:solidFill>
                <a:effectLst/>
                <a:latin typeface="+mn-lt"/>
                <a:ea typeface="+mn-ea"/>
                <a:cs typeface="+mn-cs"/>
              </a:rPr>
              <a:t>.  (πρακτικό συνεδρίασης 105/11-5-2012). Υπεύθυνος για τη Δομή ήταν ο Αντιπρύτανης Ακαδημαϊκών Υποθέσεων και Προσωπικού ο κ. Ιωάννης Θεοδωράκης, Καθηγητής του Τμήματος Επιστήμης Φυσικής Αγωγής και Αθλητισμού. Την επιστημονική ευθύνη της Δομής ανέλαβε η κα Μάγδα </a:t>
            </a:r>
            <a:r>
              <a:rPr lang="el-GR" sz="1200" b="0" i="0" kern="1200" dirty="0" err="1" smtClean="0">
                <a:solidFill>
                  <a:schemeClr val="tx1"/>
                </a:solidFill>
                <a:effectLst/>
                <a:latin typeface="+mn-lt"/>
                <a:ea typeface="+mn-ea"/>
                <a:cs typeface="+mn-cs"/>
              </a:rPr>
              <a:t>Νικολαραΐζη</a:t>
            </a:r>
            <a:r>
              <a:rPr lang="el-GR" sz="1200" b="0" i="0" kern="1200" dirty="0" smtClean="0">
                <a:solidFill>
                  <a:schemeClr val="tx1"/>
                </a:solidFill>
                <a:effectLst/>
                <a:latin typeface="+mn-lt"/>
                <a:ea typeface="+mn-ea"/>
                <a:cs typeface="+mn-cs"/>
              </a:rPr>
              <a:t> και επίσης δημιουργήθηκε μία  8μελή επιτροπή από μέλη ΔΕΠ, η οποία αποτελούνταν από την επιστημονική υπεύθυνη,  3 μέλη ΔΕΠ από τα Παιδαγωγικά Τμήματα, 1 μέλος ΔΕΠ από το Τμήμα Ιατρικής, 1 μέλος ΔΕΠ από το Πολυτεχνείο, 1 μέλος ΔΕΠ από τα </a:t>
            </a:r>
            <a:r>
              <a:rPr lang="el-GR" sz="1200" b="0" i="0" kern="1200" dirty="0" err="1" smtClean="0">
                <a:solidFill>
                  <a:schemeClr val="tx1"/>
                </a:solidFill>
                <a:effectLst/>
                <a:latin typeface="+mn-lt"/>
                <a:ea typeface="+mn-ea"/>
                <a:cs typeface="+mn-cs"/>
              </a:rPr>
              <a:t>ΤΕΦΑΑ</a:t>
            </a:r>
            <a:r>
              <a:rPr lang="el-GR" sz="1200" b="0" i="0" kern="1200" dirty="0" smtClean="0">
                <a:solidFill>
                  <a:schemeClr val="tx1"/>
                </a:solidFill>
                <a:effectLst/>
                <a:latin typeface="+mn-lt"/>
                <a:ea typeface="+mn-ea"/>
                <a:cs typeface="+mn-cs"/>
              </a:rPr>
              <a:t>, και 1 μέλος ΔΕΠ από την Κτηνιατρική.</a:t>
            </a:r>
          </a:p>
          <a:p>
            <a:r>
              <a:rPr lang="el-GR" sz="1200" b="0" i="0" kern="1200" dirty="0" smtClean="0">
                <a:solidFill>
                  <a:schemeClr val="tx1"/>
                </a:solidFill>
                <a:effectLst/>
                <a:latin typeface="+mn-lt"/>
                <a:ea typeface="+mn-ea"/>
                <a:cs typeface="+mn-cs"/>
              </a:rPr>
              <a:t>Από το 2012 μέχρι το 2019, η </a:t>
            </a:r>
            <a:r>
              <a:rPr lang="el-GR" sz="1200" b="1" i="0" kern="1200" dirty="0" smtClean="0">
                <a:solidFill>
                  <a:schemeClr val="tx1"/>
                </a:solidFill>
                <a:effectLst/>
                <a:latin typeface="+mn-lt"/>
                <a:ea typeface="+mn-ea"/>
                <a:cs typeface="+mn-cs"/>
              </a:rPr>
              <a:t>ΠΡΟΣΒΑΣΗ</a:t>
            </a:r>
            <a:r>
              <a:rPr lang="el-GR" sz="1200" b="0" i="0" kern="1200" dirty="0" smtClean="0">
                <a:solidFill>
                  <a:schemeClr val="tx1"/>
                </a:solidFill>
                <a:effectLst/>
                <a:latin typeface="+mn-lt"/>
                <a:ea typeface="+mn-ea"/>
                <a:cs typeface="+mn-cs"/>
              </a:rPr>
              <a:t> παρείχε υπηρεσίες στα μέλη της φοιτητικής κοινότητας με αναπηρία ή/και ειδικές εκπαιδευτικές ανάγκες, το διδακτικό και διοικητικό προσωπικό των 18 Τμημάτων του </a:t>
            </a:r>
            <a:r>
              <a:rPr lang="el-GR" sz="1200" b="0" i="0" kern="1200" dirty="0" err="1" smtClean="0">
                <a:solidFill>
                  <a:schemeClr val="tx1"/>
                </a:solidFill>
                <a:effectLst/>
                <a:latin typeface="+mn-lt"/>
                <a:ea typeface="+mn-ea"/>
                <a:cs typeface="+mn-cs"/>
              </a:rPr>
              <a:t>Π.Θ</a:t>
            </a:r>
            <a:r>
              <a:rPr lang="el-GR" sz="1200" b="0" i="0" kern="1200" dirty="0" smtClean="0">
                <a:solidFill>
                  <a:schemeClr val="tx1"/>
                </a:solidFill>
                <a:effectLst/>
                <a:latin typeface="+mn-lt"/>
                <a:ea typeface="+mn-ea"/>
                <a:cs typeface="+mn-cs"/>
              </a:rPr>
              <a:t>.. Το 2019 εντάχθηκαν στο </a:t>
            </a:r>
            <a:r>
              <a:rPr lang="el-GR" sz="1200" b="0" i="0" kern="1200" dirty="0" err="1" smtClean="0">
                <a:solidFill>
                  <a:schemeClr val="tx1"/>
                </a:solidFill>
                <a:effectLst/>
                <a:latin typeface="+mn-lt"/>
                <a:ea typeface="+mn-ea"/>
                <a:cs typeface="+mn-cs"/>
              </a:rPr>
              <a:t>Π.Θ</a:t>
            </a:r>
            <a:r>
              <a:rPr lang="el-GR" sz="1200" b="0" i="0" kern="1200" dirty="0" smtClean="0">
                <a:solidFill>
                  <a:schemeClr val="tx1"/>
                </a:solidFill>
                <a:effectLst/>
                <a:latin typeface="+mn-lt"/>
                <a:ea typeface="+mn-ea"/>
                <a:cs typeface="+mn-cs"/>
              </a:rPr>
              <a:t>. το ΤΕΙ Θεσσαλίας και μέρος του ΤΕΙ Στερεάς Ελλάδας και επίσης, δημιουργήθηκαν νέα Τμήματα. Το 2021 ανασυγκροτήθηκε με απόφαση Συγκλήτου του </a:t>
            </a:r>
            <a:r>
              <a:rPr lang="el-GR" sz="1200" b="0" i="0" kern="1200" dirty="0" err="1" smtClean="0">
                <a:solidFill>
                  <a:schemeClr val="tx1"/>
                </a:solidFill>
                <a:effectLst/>
                <a:latin typeface="+mn-lt"/>
                <a:ea typeface="+mn-ea"/>
                <a:cs typeface="+mn-cs"/>
              </a:rPr>
              <a:t>Π.Θ</a:t>
            </a:r>
            <a:r>
              <a:rPr lang="el-GR" sz="1200" b="0" i="0" kern="1200" dirty="0" smtClean="0">
                <a:solidFill>
                  <a:schemeClr val="tx1"/>
                </a:solidFill>
                <a:effectLst/>
                <a:latin typeface="+mn-lt"/>
                <a:ea typeface="+mn-ea"/>
                <a:cs typeface="+mn-cs"/>
              </a:rPr>
              <a:t>. (πρακτικό συνεδρίασης 255/30-7-2021) η Επιτροπή της </a:t>
            </a:r>
            <a:r>
              <a:rPr lang="el-GR" sz="1200" b="1" i="0" kern="1200" dirty="0" smtClean="0">
                <a:solidFill>
                  <a:schemeClr val="tx1"/>
                </a:solidFill>
                <a:effectLst/>
                <a:latin typeface="+mn-lt"/>
                <a:ea typeface="+mn-ea"/>
                <a:cs typeface="+mn-cs"/>
              </a:rPr>
              <a:t>ΠΡΟΣΒΑΣΗ</a:t>
            </a:r>
            <a:r>
              <a:rPr lang="el-GR" sz="1200" b="0" i="0" kern="1200" dirty="0" smtClean="0">
                <a:solidFill>
                  <a:schemeClr val="tx1"/>
                </a:solidFill>
                <a:effectLst/>
                <a:latin typeface="+mn-lt"/>
                <a:ea typeface="+mn-ea"/>
                <a:cs typeface="+mn-cs"/>
              </a:rPr>
              <a:t>Σ και αποτελούταν από 11 μέλη ΔΕΠ, ένα τακτικό και ένα αναπληρωματικό μέλος από κάθε Σχολή του </a:t>
            </a:r>
            <a:r>
              <a:rPr lang="el-GR" sz="1200" b="0" i="0" kern="1200" dirty="0" err="1" smtClean="0">
                <a:solidFill>
                  <a:schemeClr val="tx1"/>
                </a:solidFill>
                <a:effectLst/>
                <a:latin typeface="+mn-lt"/>
                <a:ea typeface="+mn-ea"/>
                <a:cs typeface="+mn-cs"/>
              </a:rPr>
              <a:t>Π.Θ</a:t>
            </a:r>
            <a:r>
              <a:rPr lang="el-GR" sz="1200" b="0" i="0" kern="1200" dirty="0" smtClean="0">
                <a:solidFill>
                  <a:schemeClr val="tx1"/>
                </a:solidFill>
                <a:effectLst/>
                <a:latin typeface="+mn-lt"/>
                <a:ea typeface="+mn-ea"/>
                <a:cs typeface="+mn-cs"/>
              </a:rPr>
              <a:t>..</a:t>
            </a:r>
          </a:p>
          <a:p>
            <a:r>
              <a:rPr lang="el-GR" sz="1200" b="0" i="0" kern="1200" dirty="0" smtClean="0">
                <a:solidFill>
                  <a:schemeClr val="tx1"/>
                </a:solidFill>
                <a:effectLst/>
                <a:latin typeface="+mn-lt"/>
                <a:ea typeface="+mn-ea"/>
                <a:cs typeface="+mn-cs"/>
              </a:rPr>
              <a:t>Από το 2019 έως σήμερα, η </a:t>
            </a:r>
            <a:r>
              <a:rPr lang="el-GR" sz="1200" b="1" i="0" kern="1200" dirty="0" smtClean="0">
                <a:solidFill>
                  <a:schemeClr val="tx1"/>
                </a:solidFill>
                <a:effectLst/>
                <a:latin typeface="+mn-lt"/>
                <a:ea typeface="+mn-ea"/>
                <a:cs typeface="+mn-cs"/>
              </a:rPr>
              <a:t>ΠΡΟΣΒΑΣΗ</a:t>
            </a:r>
            <a:r>
              <a:rPr lang="el-GR" sz="1200" b="0" i="0" kern="1200" dirty="0" smtClean="0">
                <a:solidFill>
                  <a:schemeClr val="tx1"/>
                </a:solidFill>
                <a:effectLst/>
                <a:latin typeface="+mn-lt"/>
                <a:ea typeface="+mn-ea"/>
                <a:cs typeface="+mn-cs"/>
              </a:rPr>
              <a:t> παρέχει τις υπηρεσίες της στα μέλη της φοιτητικής κοινότητας με αναπηρία/ή και ειδικές εκπαιδευτικές ανάγκες και στο διδακτικό και διοικητικό προσωπικό 35 τμημάτων του </a:t>
            </a:r>
            <a:r>
              <a:rPr lang="el-GR" sz="1200" b="0" i="0" kern="1200" dirty="0" err="1" smtClean="0">
                <a:solidFill>
                  <a:schemeClr val="tx1"/>
                </a:solidFill>
                <a:effectLst/>
                <a:latin typeface="+mn-lt"/>
                <a:ea typeface="+mn-ea"/>
                <a:cs typeface="+mn-cs"/>
              </a:rPr>
              <a:t>Π.Θ</a:t>
            </a:r>
            <a:r>
              <a:rPr lang="el-GR" sz="1200" b="0" i="0" kern="1200" dirty="0" smtClean="0">
                <a:solidFill>
                  <a:schemeClr val="tx1"/>
                </a:solidFill>
                <a:effectLst/>
                <a:latin typeface="+mn-lt"/>
                <a:ea typeface="+mn-ea"/>
                <a:cs typeface="+mn-cs"/>
              </a:rPr>
              <a:t>. που εδρεύουν σε 5 πόλεις (Βόλος, Καρδίτσα, Λάρισα, Λαμία, Τρίκαλα).</a:t>
            </a:r>
          </a:p>
          <a:p>
            <a:r>
              <a:rPr lang="el-GR" sz="1200" b="0" i="0" kern="1200" dirty="0" err="1" smtClean="0">
                <a:solidFill>
                  <a:schemeClr val="tx1"/>
                </a:solidFill>
                <a:effectLst/>
                <a:latin typeface="+mn-lt"/>
                <a:ea typeface="+mn-ea"/>
                <a:cs typeface="+mn-cs"/>
              </a:rPr>
              <a:t>To</a:t>
            </a:r>
            <a:r>
              <a:rPr lang="el-GR" sz="1200" b="0" i="0" kern="1200" dirty="0" smtClean="0">
                <a:solidFill>
                  <a:schemeClr val="tx1"/>
                </a:solidFill>
                <a:effectLst/>
                <a:latin typeface="+mn-lt"/>
                <a:ea typeface="+mn-ea"/>
                <a:cs typeface="+mn-cs"/>
              </a:rPr>
              <a:t> 2024 σύμφωνα με τις διατάξεις </a:t>
            </a:r>
            <a:r>
              <a:rPr lang="el-GR" sz="1200" b="0" i="0" u="none" strike="noStrike" kern="1200" dirty="0" smtClean="0">
                <a:solidFill>
                  <a:schemeClr val="tx1"/>
                </a:solidFill>
                <a:effectLst/>
                <a:latin typeface="+mn-lt"/>
                <a:ea typeface="+mn-ea"/>
                <a:cs typeface="+mn-cs"/>
                <a:hlinkClick r:id="rId3"/>
              </a:rPr>
              <a:t>Νόμου 4957-2022</a:t>
            </a:r>
            <a:r>
              <a:rPr lang="el-GR" sz="1200" b="0" i="0" kern="1200" dirty="0" smtClean="0">
                <a:solidFill>
                  <a:schemeClr val="tx1"/>
                </a:solidFill>
                <a:effectLst/>
                <a:latin typeface="+mn-lt"/>
                <a:ea typeface="+mn-ea"/>
                <a:cs typeface="+mn-cs"/>
              </a:rPr>
              <a:t> (ΦΕΚ 141/</a:t>
            </a:r>
            <a:r>
              <a:rPr lang="el-GR" sz="1200" b="0" i="0" kern="1200" dirty="0" err="1" smtClean="0">
                <a:solidFill>
                  <a:schemeClr val="tx1"/>
                </a:solidFill>
                <a:effectLst/>
                <a:latin typeface="+mn-lt"/>
                <a:ea typeface="+mn-ea"/>
                <a:cs typeface="+mn-cs"/>
              </a:rPr>
              <a:t>τ.Α</a:t>
            </a:r>
            <a:r>
              <a:rPr lang="el-GR" sz="1200" b="0" i="0" kern="1200" dirty="0" smtClean="0">
                <a:solidFill>
                  <a:schemeClr val="tx1"/>
                </a:solidFill>
                <a:effectLst/>
                <a:latin typeface="+mn-lt"/>
                <a:ea typeface="+mn-ea"/>
                <a:cs typeface="+mn-cs"/>
              </a:rPr>
              <a:t> ́/21-07-2022), η </a:t>
            </a:r>
            <a:r>
              <a:rPr lang="el-GR" sz="1200" b="1" i="0" kern="1200" dirty="0" smtClean="0">
                <a:solidFill>
                  <a:schemeClr val="tx1"/>
                </a:solidFill>
                <a:effectLst/>
                <a:latin typeface="+mn-lt"/>
                <a:ea typeface="+mn-ea"/>
                <a:cs typeface="+mn-cs"/>
              </a:rPr>
              <a:t>ΠΡΟΣΒΑΣΗ</a:t>
            </a:r>
            <a:r>
              <a:rPr lang="el-GR" sz="1200" b="0" i="0" kern="1200" dirty="0" smtClean="0">
                <a:solidFill>
                  <a:schemeClr val="tx1"/>
                </a:solidFill>
                <a:effectLst/>
                <a:latin typeface="+mn-lt"/>
                <a:ea typeface="+mn-ea"/>
                <a:cs typeface="+mn-cs"/>
              </a:rPr>
              <a:t> μετονομάστηκε σε </a:t>
            </a:r>
            <a:r>
              <a:rPr lang="el-GR" sz="1200" b="1" i="0" kern="1200" dirty="0" smtClean="0">
                <a:solidFill>
                  <a:schemeClr val="tx1"/>
                </a:solidFill>
                <a:effectLst/>
                <a:latin typeface="+mn-lt"/>
                <a:ea typeface="+mn-ea"/>
                <a:cs typeface="+mn-cs"/>
              </a:rPr>
              <a:t>Μονάδα Ισότιμης Πρόσβασης</a:t>
            </a:r>
            <a:r>
              <a:rPr lang="el-GR" sz="1200" b="0" i="0" kern="1200" dirty="0" smtClean="0">
                <a:solidFill>
                  <a:schemeClr val="tx1"/>
                </a:solidFill>
                <a:effectLst/>
                <a:latin typeface="+mn-lt"/>
                <a:ea typeface="+mn-ea"/>
                <a:cs typeface="+mn-cs"/>
              </a:rPr>
              <a:t> Ατόμων με αναπηρία και ατόμων με ειδικές εκπαιδευτικές ανάγκες (ΦΕΚ 1571 τ. Β’ 08-03-2024). Η </a:t>
            </a:r>
            <a:r>
              <a:rPr lang="el-GR" sz="1200" b="1" i="0" kern="1200" dirty="0" smtClean="0">
                <a:solidFill>
                  <a:schemeClr val="tx1"/>
                </a:solidFill>
                <a:effectLst/>
                <a:latin typeface="+mn-lt"/>
                <a:ea typeface="+mn-ea"/>
                <a:cs typeface="+mn-cs"/>
              </a:rPr>
              <a:t>Μονάδα Ισότιμης Πρόσβασης</a:t>
            </a:r>
            <a:r>
              <a:rPr lang="el-GR" sz="1200" b="0" i="0" kern="1200" dirty="0" smtClean="0">
                <a:solidFill>
                  <a:schemeClr val="tx1"/>
                </a:solidFill>
                <a:effectLst/>
                <a:latin typeface="+mn-lt"/>
                <a:ea typeface="+mn-ea"/>
                <a:cs typeface="+mn-cs"/>
              </a:rPr>
              <a:t> είναι αυτοτελές Τμήμα, υπάγεται στον Πρύτανη του </a:t>
            </a:r>
            <a:r>
              <a:rPr lang="el-GR" sz="1200" b="0" i="0" kern="1200" dirty="0" err="1" smtClean="0">
                <a:solidFill>
                  <a:schemeClr val="tx1"/>
                </a:solidFill>
                <a:effectLst/>
                <a:latin typeface="+mn-lt"/>
                <a:ea typeface="+mn-ea"/>
                <a:cs typeface="+mn-cs"/>
              </a:rPr>
              <a:t>Π.Θ</a:t>
            </a:r>
            <a:r>
              <a:rPr lang="el-GR" sz="1200" b="0" i="0" kern="1200" dirty="0" smtClean="0">
                <a:solidFill>
                  <a:schemeClr val="tx1"/>
                </a:solidFill>
                <a:effectLst/>
                <a:latin typeface="+mn-lt"/>
                <a:ea typeface="+mn-ea"/>
                <a:cs typeface="+mn-cs"/>
              </a:rPr>
              <a:t>. και έχει ποικίλες αρμοδιότητες σύμφωνα με τις διατάξεις του ν. 4957/2022 (ΦΕΚ 141/</a:t>
            </a:r>
            <a:r>
              <a:rPr lang="el-GR" sz="1200" b="0" i="0" kern="1200" dirty="0" err="1" smtClean="0">
                <a:solidFill>
                  <a:schemeClr val="tx1"/>
                </a:solidFill>
                <a:effectLst/>
                <a:latin typeface="+mn-lt"/>
                <a:ea typeface="+mn-ea"/>
                <a:cs typeface="+mn-cs"/>
              </a:rPr>
              <a:t>τ.Α</a:t>
            </a:r>
            <a:r>
              <a:rPr lang="el-GR" sz="1200" b="0" i="0" kern="1200" dirty="0" smtClean="0">
                <a:solidFill>
                  <a:schemeClr val="tx1"/>
                </a:solidFill>
                <a:effectLst/>
                <a:latin typeface="+mn-lt"/>
                <a:ea typeface="+mn-ea"/>
                <a:cs typeface="+mn-cs"/>
              </a:rPr>
              <a:t> ́/21-07-2022). Αποστολή της </a:t>
            </a:r>
            <a:r>
              <a:rPr lang="el-GR" sz="1200" b="1" i="0" kern="1200" dirty="0" smtClean="0">
                <a:solidFill>
                  <a:schemeClr val="tx1"/>
                </a:solidFill>
                <a:effectLst/>
                <a:latin typeface="+mn-lt"/>
                <a:ea typeface="+mn-ea"/>
                <a:cs typeface="+mn-cs"/>
              </a:rPr>
              <a:t>Μονάδας Ισότιμης Πρόσβασης </a:t>
            </a:r>
            <a:r>
              <a:rPr lang="el-GR" sz="1200" b="0" i="0" kern="1200" dirty="0" smtClean="0">
                <a:solidFill>
                  <a:schemeClr val="tx1"/>
                </a:solidFill>
                <a:effectLst/>
                <a:latin typeface="+mn-lt"/>
                <a:ea typeface="+mn-ea"/>
                <a:cs typeface="+mn-cs"/>
              </a:rPr>
              <a:t>είναι η εξασφάλιση της πλήρους συμμετοχής των μελών της πανεπιστημιακής κοινότητας, που είναι άτομα με αναπηρία και άτομα με ειδικές εκπαιδευτικές ανάγκες στο σύνολο των εκπαιδευτικών, ερευνητικών και διοικητικών δραστηριοτήτων που διεξάγονται από το </a:t>
            </a:r>
            <a:r>
              <a:rPr lang="el-GR" sz="1200" b="0" i="0" kern="1200" dirty="0" err="1" smtClean="0">
                <a:solidFill>
                  <a:schemeClr val="tx1"/>
                </a:solidFill>
                <a:effectLst/>
                <a:latin typeface="+mn-lt"/>
                <a:ea typeface="+mn-ea"/>
                <a:cs typeface="+mn-cs"/>
              </a:rPr>
              <a:t>Π.Θ</a:t>
            </a:r>
            <a:r>
              <a:rPr lang="el-GR" sz="1200" b="0" i="0" kern="1200" dirty="0" smtClean="0">
                <a:solidFill>
                  <a:schemeClr val="tx1"/>
                </a:solidFill>
                <a:effectLst/>
                <a:latin typeface="+mn-lt"/>
                <a:ea typeface="+mn-ea"/>
                <a:cs typeface="+mn-cs"/>
              </a:rPr>
              <a:t>.. Ειδικότερα, οι στόχοι της </a:t>
            </a:r>
            <a:r>
              <a:rPr lang="el-GR" sz="1200" b="1" i="0" kern="1200" dirty="0" smtClean="0">
                <a:solidFill>
                  <a:schemeClr val="tx1"/>
                </a:solidFill>
                <a:effectLst/>
                <a:latin typeface="+mn-lt"/>
                <a:ea typeface="+mn-ea"/>
                <a:cs typeface="+mn-cs"/>
              </a:rPr>
              <a:t>Μονάδας Ισότιμης Πρόσβασης </a:t>
            </a:r>
            <a:r>
              <a:rPr lang="el-GR" sz="1200" b="0" i="0" kern="1200" dirty="0" smtClean="0">
                <a:solidFill>
                  <a:schemeClr val="tx1"/>
                </a:solidFill>
                <a:effectLst/>
                <a:latin typeface="+mn-lt"/>
                <a:ea typeface="+mn-ea"/>
                <a:cs typeface="+mn-cs"/>
              </a:rPr>
              <a:t>αφορούν στην ενίσχυση της ακαδημαϊκής και ηλεκτρονικής προσβασιμότητας καθώς και της βιώσιμης κινητικότητας στο </a:t>
            </a:r>
            <a:r>
              <a:rPr lang="el-GR" sz="1200" b="0" i="0" kern="1200" dirty="0" err="1" smtClean="0">
                <a:solidFill>
                  <a:schemeClr val="tx1"/>
                </a:solidFill>
                <a:effectLst/>
                <a:latin typeface="+mn-lt"/>
                <a:ea typeface="+mn-ea"/>
                <a:cs typeface="+mn-cs"/>
              </a:rPr>
              <a:t>Π.Θ</a:t>
            </a:r>
            <a:r>
              <a:rPr lang="el-GR" sz="1200" b="0" i="0" kern="1200" dirty="0" smtClean="0">
                <a:solidFill>
                  <a:schemeClr val="tx1"/>
                </a:solidFill>
                <a:effectLst/>
                <a:latin typeface="+mn-lt"/>
                <a:ea typeface="+mn-ea"/>
                <a:cs typeface="+mn-cs"/>
              </a:rPr>
              <a:t>.</a:t>
            </a:r>
          </a:p>
          <a:p>
            <a:endParaRPr lang="el-GR" dirty="0"/>
          </a:p>
        </p:txBody>
      </p:sp>
      <p:sp>
        <p:nvSpPr>
          <p:cNvPr id="4" name="Θέση αριθμού διαφάνειας 3"/>
          <p:cNvSpPr>
            <a:spLocks noGrp="1"/>
          </p:cNvSpPr>
          <p:nvPr>
            <p:ph type="sldNum" sz="quarter" idx="10"/>
          </p:nvPr>
        </p:nvSpPr>
        <p:spPr/>
        <p:txBody>
          <a:bodyPr/>
          <a:lstStyle/>
          <a:p>
            <a:fld id="{652F1279-6CE4-4169-83D3-4483097B6907}" type="slidenum">
              <a:rPr lang="en-US" smtClean="0"/>
              <a:t>3</a:t>
            </a:fld>
            <a:endParaRPr lang="en-US"/>
          </a:p>
        </p:txBody>
      </p:sp>
    </p:spTree>
    <p:extLst>
      <p:ext uri="{BB962C8B-B14F-4D97-AF65-F5344CB8AC3E}">
        <p14:creationId xmlns:p14="http://schemas.microsoft.com/office/powerpoint/2010/main" val="1717685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sz="1200" b="0" i="0" kern="1200" dirty="0" smtClean="0">
                <a:solidFill>
                  <a:schemeClr val="tx1"/>
                </a:solidFill>
                <a:effectLst/>
                <a:latin typeface="+mn-lt"/>
                <a:ea typeface="+mn-ea"/>
                <a:cs typeface="+mn-cs"/>
              </a:rPr>
              <a:t>η Επιτροπή Ισότιμης Πρόσβασης Ατόμων με αναπηρία και ατόμων με ειδικές εκπαιδευτικές ανάγκες, αποτελείται από 9 μέλη του </a:t>
            </a:r>
            <a:r>
              <a:rPr lang="el-GR" sz="1200" b="0" i="0" kern="1200" dirty="0" err="1" smtClean="0">
                <a:solidFill>
                  <a:schemeClr val="tx1"/>
                </a:solidFill>
                <a:effectLst/>
                <a:latin typeface="+mn-lt"/>
                <a:ea typeface="+mn-ea"/>
                <a:cs typeface="+mn-cs"/>
              </a:rPr>
              <a:t>Π.Θ</a:t>
            </a:r>
            <a:r>
              <a:rPr lang="el-GR" sz="1200" b="0" i="0" kern="1200" dirty="0" smtClean="0">
                <a:solidFill>
                  <a:schemeClr val="tx1"/>
                </a:solidFill>
                <a:effectLst/>
                <a:latin typeface="+mn-lt"/>
                <a:ea typeface="+mn-ea"/>
                <a:cs typeface="+mn-cs"/>
              </a:rPr>
              <a:t>. και αποτελεί συμβουλευτικό όργανο του Πανεπιστημίου Θεσσαλίας και έχει ως αποστολή την υποβολή εισηγήσεων στα αρμόδια όργανα για τη χάραξη και την εφαρμογή της πολιτικής ισότιμης πρόσβασης των ατόμων με αναπηρία και ατόμων με ειδικές εκπαιδευτικές ανάγκες.</a:t>
            </a:r>
          </a:p>
          <a:p>
            <a:pPr marL="0" lvl="0" indent="0" algn="l" rtl="0">
              <a:spcBef>
                <a:spcPts val="0"/>
              </a:spcBef>
              <a:spcAft>
                <a:spcPts val="0"/>
              </a:spcAft>
              <a:buNone/>
            </a:pPr>
            <a:endParaRPr lang="el-GR" sz="1200" b="0" i="0" kern="1200" dirty="0" smtClean="0">
              <a:solidFill>
                <a:schemeClr val="tx1"/>
              </a:solidFill>
              <a:effectLst/>
              <a:latin typeface="+mn-lt"/>
              <a:ea typeface="+mn-ea"/>
              <a:cs typeface="+mn-cs"/>
            </a:endParaRPr>
          </a:p>
          <a:p>
            <a:r>
              <a:rPr lang="el-GR" sz="1200" b="0" i="0" kern="1200" dirty="0" smtClean="0">
                <a:solidFill>
                  <a:schemeClr val="tx1"/>
                </a:solidFill>
                <a:effectLst/>
                <a:latin typeface="+mn-lt"/>
                <a:ea typeface="+mn-ea"/>
                <a:cs typeface="+mn-cs"/>
              </a:rPr>
              <a:t>Επίσης, σε κάθε Τμήμα του </a:t>
            </a:r>
            <a:r>
              <a:rPr lang="el-GR" sz="1200" b="0" i="0" kern="1200" dirty="0" err="1" smtClean="0">
                <a:solidFill>
                  <a:schemeClr val="tx1"/>
                </a:solidFill>
                <a:effectLst/>
                <a:latin typeface="+mn-lt"/>
                <a:ea typeface="+mn-ea"/>
                <a:cs typeface="+mn-cs"/>
              </a:rPr>
              <a:t>Π.Θ</a:t>
            </a:r>
            <a:r>
              <a:rPr lang="el-GR" sz="1200" b="0" i="0" kern="1200" dirty="0" smtClean="0">
                <a:solidFill>
                  <a:schemeClr val="tx1"/>
                </a:solidFill>
                <a:effectLst/>
                <a:latin typeface="+mn-lt"/>
                <a:ea typeface="+mn-ea"/>
                <a:cs typeface="+mn-cs"/>
              </a:rPr>
              <a:t>. έχει οριστεί ένας Συνδετικός Κρίκος.  Οι Συνδετικοί Κρίκοι διαμεσολαβούν μεταξύ της Μονάδας Ισότιμης Πρόσβασης και του Τμήματος.</a:t>
            </a:r>
          </a:p>
          <a:p>
            <a:r>
              <a:rPr lang="el-GR" dirty="0" smtClean="0"/>
              <a:t/>
            </a:r>
            <a:br>
              <a:rPr lang="el-GR" dirty="0" smtClean="0"/>
            </a:br>
            <a:endParaRPr lang="el-GR" dirty="0" smtClean="0"/>
          </a:p>
          <a:p>
            <a:r>
              <a:rPr lang="el-GR" sz="1200" b="0" i="0" kern="1200" dirty="0" smtClean="0">
                <a:solidFill>
                  <a:schemeClr val="tx1"/>
                </a:solidFill>
                <a:effectLst/>
                <a:latin typeface="+mn-lt"/>
                <a:ea typeface="+mn-ea"/>
                <a:cs typeface="+mn-cs"/>
              </a:rPr>
              <a:t>Η </a:t>
            </a:r>
            <a:r>
              <a:rPr lang="el-GR" sz="1200" b="1" i="0" kern="1200" dirty="0" smtClean="0">
                <a:solidFill>
                  <a:schemeClr val="tx1"/>
                </a:solidFill>
                <a:effectLst/>
                <a:latin typeface="+mn-lt"/>
                <a:ea typeface="+mn-ea"/>
                <a:cs typeface="+mn-cs"/>
              </a:rPr>
              <a:t>Μονάδα Ισότιμης Πρόσβασης Ατόμων με αναπηρία και ατόμων με ειδικές εκπαιδευτικές ανάγκες</a:t>
            </a:r>
            <a:r>
              <a:rPr lang="el-GR" sz="1200" b="0" i="0" kern="1200" dirty="0" smtClean="0">
                <a:solidFill>
                  <a:schemeClr val="tx1"/>
                </a:solidFill>
                <a:effectLst/>
                <a:latin typeface="+mn-lt"/>
                <a:ea typeface="+mn-ea"/>
                <a:cs typeface="+mn-cs"/>
              </a:rPr>
              <a:t> περιλαμβάνει μία διεπιστημονική ομάδα ανθρώπων, το προσωπικό της Μονάδας Ισότιμης Πρόσβασης, με σπουδές συναφείς με τις υπηρεσίες που παρέχει.</a:t>
            </a:r>
          </a:p>
          <a:p>
            <a:endParaRPr lang="el-GR" sz="1200" b="0" i="0" kern="1200" dirty="0" smtClean="0">
              <a:solidFill>
                <a:schemeClr val="tx1"/>
              </a:solidFill>
              <a:effectLst/>
              <a:latin typeface="+mn-lt"/>
              <a:ea typeface="+mn-ea"/>
              <a:cs typeface="+mn-cs"/>
            </a:endParaRPr>
          </a:p>
          <a:p>
            <a:r>
              <a:rPr lang="el-GR" sz="1200" b="0" i="0" kern="1200" dirty="0" smtClean="0">
                <a:solidFill>
                  <a:schemeClr val="tx1"/>
                </a:solidFill>
                <a:effectLst/>
                <a:latin typeface="+mn-lt"/>
                <a:ea typeface="+mn-ea"/>
                <a:cs typeface="+mn-cs"/>
              </a:rPr>
              <a:t>Στην Γραμματεία κάθε Τμήματος των Σχολών του </a:t>
            </a:r>
            <a:r>
              <a:rPr lang="el-GR" sz="1200" b="0" i="0" kern="1200" dirty="0" err="1" smtClean="0">
                <a:solidFill>
                  <a:schemeClr val="tx1"/>
                </a:solidFill>
                <a:effectLst/>
                <a:latin typeface="+mn-lt"/>
                <a:ea typeface="+mn-ea"/>
                <a:cs typeface="+mn-cs"/>
              </a:rPr>
              <a:t>ΠΘ</a:t>
            </a:r>
            <a:r>
              <a:rPr lang="el-GR" sz="1200" b="0" i="0" kern="1200" dirty="0" smtClean="0">
                <a:solidFill>
                  <a:schemeClr val="tx1"/>
                </a:solidFill>
                <a:effectLst/>
                <a:latin typeface="+mn-lt"/>
                <a:ea typeface="+mn-ea"/>
                <a:cs typeface="+mn-cs"/>
              </a:rPr>
              <a:t> έχει επίσης οριστεί τουλάχιστον ένας αρμόδιος ή μία αρμόδια υπάλληλος για την εξυπηρέτηση των φοιτητών και φοιτητριών με αναπηρία ή/και ειδικές εκπαιδευτικές ανάγκες.</a:t>
            </a:r>
          </a:p>
          <a:p>
            <a:r>
              <a:rPr lang="el-GR" dirty="0" smtClean="0"/>
              <a:t/>
            </a:r>
            <a:br>
              <a:rPr lang="el-GR" dirty="0" smtClean="0"/>
            </a:br>
            <a:r>
              <a:rPr lang="el-GR" dirty="0" smtClean="0"/>
              <a:t/>
            </a:r>
            <a:br>
              <a:rPr lang="el-GR" dirty="0" smtClean="0"/>
            </a:br>
            <a:endParaRPr dirty="0"/>
          </a:p>
        </p:txBody>
      </p:sp>
      <p:sp>
        <p:nvSpPr>
          <p:cNvPr id="244" name="Google Shape;2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l-GR" dirty="0" smtClean="0"/>
              <a:t>Στην Μονάδα Ισότιμης Πρόσβασης</a:t>
            </a:r>
            <a:r>
              <a:rPr lang="el-GR" baseline="0" dirty="0" smtClean="0"/>
              <a:t> μπορούν να εγγραφούν και να λάβουν υπηρεσίες φοιτητές και φοιτήτριες</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u="none" dirty="0"/>
          </a:p>
        </p:txBody>
      </p:sp>
      <p:sp>
        <p:nvSpPr>
          <p:cNvPr id="466" name="Google Shape;46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Οι κύριοι αποδέκτες</a:t>
            </a:r>
            <a:r>
              <a:rPr lang="el-GR" baseline="0" dirty="0" smtClean="0"/>
              <a:t> των υπηρεσιών της Μονάδας είναι οι φοιτητές και οι φοιτήτριες με αναπηρία ή/και ειδικές εκπαιδευτικές ανάγκες</a:t>
            </a:r>
          </a:p>
          <a:p>
            <a:r>
              <a:rPr lang="el-GR" baseline="0" dirty="0" smtClean="0"/>
              <a:t>Ωστόσο, για τη βέλτιστη </a:t>
            </a:r>
            <a:r>
              <a:rPr lang="el-GR" baseline="0" dirty="0" err="1" smtClean="0"/>
              <a:t>υποστηριξη</a:t>
            </a:r>
            <a:r>
              <a:rPr lang="el-GR" baseline="0" dirty="0" smtClean="0"/>
              <a:t> των φοιτητών/τριών με αναπηρίες ή/και ειδικές εκπαιδευτικές ανάγκες έμμεσοι αποδέκτες των υπηρεσιών της Μονάδας είναι το διδακτικό και το διοικητικό προσωπικό, μέλη της φοιτητικής κοινότητας, οι εθελοντές και οι εθελόντριες της Μονάδας.</a:t>
            </a:r>
            <a:endParaRPr lang="el-GR" dirty="0"/>
          </a:p>
        </p:txBody>
      </p:sp>
      <p:sp>
        <p:nvSpPr>
          <p:cNvPr id="4" name="Θέση αριθμού διαφάνειας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7</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9427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Οι υπηρεσίες</a:t>
            </a:r>
            <a:r>
              <a:rPr lang="el-GR" baseline="0" dirty="0" smtClean="0"/>
              <a:t> είναι </a:t>
            </a:r>
            <a:r>
              <a:rPr lang="el-GR" baseline="0" dirty="0" err="1" smtClean="0"/>
              <a:t>πολυπλευρες</a:t>
            </a:r>
            <a:r>
              <a:rPr lang="el-GR" baseline="0" dirty="0" smtClean="0"/>
              <a:t>, δυναμικές καθώς αλλάζουν και εξελίσσονται για να ανταποκρίνονται στις εξατομικευμένες ανάγκες του κάθε φοιτητή και της κάθε φοιτήτριας ξεχωριστά. Επίσης παρέχονται από μια διεπιστημονική ομάδα.</a:t>
            </a:r>
            <a:endParaRPr lang="el-GR" dirty="0"/>
          </a:p>
        </p:txBody>
      </p:sp>
      <p:sp>
        <p:nvSpPr>
          <p:cNvPr id="4" name="Θέση αριθμού διαφάνειας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8</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865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dirty="0"/>
          </a:p>
        </p:txBody>
      </p:sp>
      <p:sp>
        <p:nvSpPr>
          <p:cNvPr id="521" name="Google Shape;52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Επίσης</a:t>
            </a:r>
            <a:r>
              <a:rPr lang="el-GR" baseline="0" dirty="0" smtClean="0"/>
              <a:t> στη Μονάδα υπάρχει ένα </a:t>
            </a:r>
            <a:r>
              <a:rPr lang="el-GR" baseline="0" dirty="0" err="1" smtClean="0"/>
              <a:t>μέγάλο</a:t>
            </a:r>
            <a:r>
              <a:rPr lang="el-GR" baseline="0" dirty="0" smtClean="0"/>
              <a:t> εθελοντικό πρόγραμμα στο οποίο συμμετέχουν φοιτητές και φοιτήτριες που θέλουν να υποστηρίξουν τους συμφοιτητές τους.</a:t>
            </a:r>
            <a:endParaRPr lang="el-GR" dirty="0" smtClean="0"/>
          </a:p>
          <a:p>
            <a:r>
              <a:rPr lang="el-GR" dirty="0" smtClean="0"/>
              <a:t>Σήμερα λαμβάνουν μέρος</a:t>
            </a:r>
            <a:r>
              <a:rPr lang="el-GR" baseline="0" dirty="0" smtClean="0"/>
              <a:t> στο εθελοντικό πρόγραμμα </a:t>
            </a:r>
            <a:r>
              <a:rPr lang="el-GR" dirty="0" smtClean="0"/>
              <a:t>174 </a:t>
            </a:r>
            <a:r>
              <a:rPr lang="el-GR" dirty="0"/>
              <a:t>εθελοντές και εθελόντριες που φοιτούν στο Πανεπιστήμιο Θεσσαλίας.</a:t>
            </a:r>
          </a:p>
        </p:txBody>
      </p:sp>
      <p:sp>
        <p:nvSpPr>
          <p:cNvPr id="4" name="Θέση αριθμού διαφάνειας 3"/>
          <p:cNvSpPr>
            <a:spLocks noGrp="1"/>
          </p:cNvSpPr>
          <p:nvPr>
            <p:ph type="sldNum" sz="quarter" idx="5"/>
          </p:nvPr>
        </p:nvSpPr>
        <p:spPr/>
        <p:txBody>
          <a:bodyPr/>
          <a:lstStyle/>
          <a:p>
            <a:fld id="{55AD5AB2-42AD-488D-A935-1CA8BA4576E2}" type="slidenum">
              <a:rPr lang="el-GR" smtClean="0"/>
              <a:t>12</a:t>
            </a:fld>
            <a:endParaRPr lang="el-GR"/>
          </a:p>
        </p:txBody>
      </p:sp>
    </p:spTree>
    <p:extLst>
      <p:ext uri="{BB962C8B-B14F-4D97-AF65-F5344CB8AC3E}">
        <p14:creationId xmlns:p14="http://schemas.microsoft.com/office/powerpoint/2010/main" val="3267788264"/>
      </p:ext>
    </p:extLst>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0.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3.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4.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l-GR" smtClean="0"/>
              <a:t>‹#›</a:t>
            </a:fld>
            <a:endParaRPr lang="el-GR"/>
          </a:p>
        </p:txBody>
      </p:sp>
    </p:spTree>
    <p:extLst>
      <p:ext uri="{BB962C8B-B14F-4D97-AF65-F5344CB8AC3E}">
        <p14:creationId xmlns:p14="http://schemas.microsoft.com/office/powerpoint/2010/main" val="1939643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0" y="200177"/>
            <a:ext cx="12192000" cy="77577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800"/>
              <a:buFont typeface="Calibri"/>
              <a:buNone/>
              <a:defRPr sz="4800" b="1">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7"/>
          <p:cNvSpPr txBox="1">
            <a:spLocks noGrp="1"/>
          </p:cNvSpPr>
          <p:nvPr>
            <p:ph type="body" idx="1"/>
          </p:nvPr>
        </p:nvSpPr>
        <p:spPr>
          <a:xfrm>
            <a:off x="0" y="1005381"/>
            <a:ext cx="12192000" cy="419379"/>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rgbClr val="595959"/>
              </a:buClr>
              <a:buSzPts val="2400"/>
              <a:buFont typeface="Calibri"/>
              <a:buNone/>
              <a:defRPr sz="2400" b="0">
                <a:solidFill>
                  <a:srgbClr val="5959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65481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lstStyle>
            <a:lvl1pPr algn="l" rtl="0">
              <a:defRPr sz="3200"/>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εικόνας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noProof="0"/>
              <a:t>Κάντε κλικ στο εικονίδιο για να προσθέσετε εικόνα</a:t>
            </a:r>
            <a:endParaRPr lang="el-GR" noProof="0" dirty="0"/>
          </a:p>
        </p:txBody>
      </p:sp>
      <p:sp>
        <p:nvSpPr>
          <p:cNvPr id="4" name="Σύμβολο κράτησης θέσης κειμένου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noProof="0"/>
              <a:t>Επεξεργασία στυλ υποδείγματος κειμένου</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3B500C03-1CBE-4CD7-A8EC-0BD8DBDBC9B1}" type="datetime1">
              <a:rPr lang="el-GR" smtClean="0"/>
              <a:pPr/>
              <a:t>8/10/2024</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0FF54DE5-C571-48E8-A5BC-B369434E2F44}" type="slidenum">
              <a:rPr lang="el-GR" noProof="0" smtClean="0"/>
              <a:t>‹#›</a:t>
            </a:fld>
            <a:endParaRPr lang="el-GR" noProof="0" dirty="0"/>
          </a:p>
        </p:txBody>
      </p:sp>
    </p:spTree>
    <p:extLst>
      <p:ext uri="{BB962C8B-B14F-4D97-AF65-F5344CB8AC3E}">
        <p14:creationId xmlns:p14="http://schemas.microsoft.com/office/powerpoint/2010/main" val="14407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l-GR" smtClean="0"/>
              <a:t>‹#›</a:t>
            </a:fld>
            <a:endParaRPr lang="el-GR"/>
          </a:p>
        </p:txBody>
      </p:sp>
    </p:spTree>
    <p:extLst>
      <p:ext uri="{BB962C8B-B14F-4D97-AF65-F5344CB8AC3E}">
        <p14:creationId xmlns:p14="http://schemas.microsoft.com/office/powerpoint/2010/main" val="3657636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l-GR" smtClean="0"/>
              <a:t>‹#›</a:t>
            </a:fld>
            <a:endParaRPr lang="el-GR"/>
          </a:p>
        </p:txBody>
      </p:sp>
    </p:spTree>
    <p:extLst>
      <p:ext uri="{BB962C8B-B14F-4D97-AF65-F5344CB8AC3E}">
        <p14:creationId xmlns:p14="http://schemas.microsoft.com/office/powerpoint/2010/main" val="2242641131"/>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21.xml" Id="rId21" /><Relationship Type="http://schemas.openxmlformats.org/officeDocument/2006/relationships/theme" Target="/ppt/theme/theme1.xml" Id="rId25" /><Relationship Type="http://schemas.openxmlformats.org/officeDocument/2006/relationships/slideLayout" Target="/ppt/slideLayouts/slideLayout2.xml" Id="rId2" /><Relationship Type="http://schemas.openxmlformats.org/officeDocument/2006/relationships/slideLayout" Target="/ppt/slideLayouts/slideLayout20.xml" Id="rId20" /><Relationship Type="http://schemas.openxmlformats.org/officeDocument/2006/relationships/slideLayout" Target="/ppt/slideLayouts/slideLayout1.xml" Id="rId1" /><Relationship Type="http://schemas.openxmlformats.org/officeDocument/2006/relationships/slideLayout" Target="/ppt/slideLayouts/slideLayout24.xml" Id="rId24" /><Relationship Type="http://schemas.openxmlformats.org/officeDocument/2006/relationships/slideLayout" Target="/ppt/slideLayouts/slideLayout23.xml" Id="rId23" /><Relationship Type="http://schemas.openxmlformats.org/officeDocument/2006/relationships/slideLayout" Target="/ppt/slideLayouts/slideLayout22.xml" Id="rId22" /></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90" r:id="rId20"/>
    <p:sldLayoutId id="2147483691" r:id="rId21"/>
    <p:sldLayoutId id="2147483693" r:id="rId22"/>
    <p:sldLayoutId id="2147483694" r:id="rId23"/>
    <p:sldLayoutId id="2147483695"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12.jpg" Id="rId3" /><Relationship Type="http://schemas.openxmlformats.org/officeDocument/2006/relationships/image" Target="/ppt/media/image11.png" Id="rId2" /><Relationship Type="http://schemas.openxmlformats.org/officeDocument/2006/relationships/slideLayout" Target="/ppt/slideLayouts/slideLayout2.xml" Id="rId1" /></Relationships>
</file>

<file path=ppt/slides/_rels/slide10.xml.rels>&#65279;<?xml version="1.0" encoding="utf-8"?><Relationships xmlns="http://schemas.openxmlformats.org/package/2006/relationships"><Relationship Type="http://schemas.openxmlformats.org/officeDocument/2006/relationships/slideLayout" Target="/ppt/slideLayouts/slideLayout20.xml" Id="rId1" /></Relationships>
</file>

<file path=ppt/slides/_rels/slide11.xml.rels>&#65279;<?xml version="1.0" encoding="utf-8"?><Relationships xmlns="http://schemas.openxmlformats.org/package/2006/relationships"><Relationship Type="http://schemas.openxmlformats.org/officeDocument/2006/relationships/image" Target="/ppt/media/image19.png" Id="rId2" /><Relationship Type="http://schemas.openxmlformats.org/officeDocument/2006/relationships/slideLayout" Target="/ppt/slideLayouts/slideLayout20.xml" Id="rId1" /></Relationships>
</file>

<file path=ppt/slides/_rels/slide12.xml.rels>&#65279;<?xml version="1.0" encoding="utf-8"?><Relationships xmlns="http://schemas.openxmlformats.org/package/2006/relationships"><Relationship Type="http://schemas.openxmlformats.org/officeDocument/2006/relationships/image" Target="/ppt/media/image20.jpg" Id="rId3" /><Relationship Type="http://schemas.openxmlformats.org/officeDocument/2006/relationships/image" Target="/ppt/media/image24.png" Id="rId7" /><Relationship Type="http://schemas.openxmlformats.org/officeDocument/2006/relationships/notesSlide" Target="/ppt/notesSlides/notesSlide9.xml" Id="rId2" /><Relationship Type="http://schemas.openxmlformats.org/officeDocument/2006/relationships/slideLayout" Target="/ppt/slideLayouts/slideLayout20.xml" Id="rId1" /><Relationship Type="http://schemas.openxmlformats.org/officeDocument/2006/relationships/image" Target="/ppt/media/image23.jpeg" Id="rId6" /><Relationship Type="http://schemas.openxmlformats.org/officeDocument/2006/relationships/image" Target="/ppt/media/image22.png" Id="rId5" /><Relationship Type="http://schemas.openxmlformats.org/officeDocument/2006/relationships/image" Target="/ppt/media/image21.jpeg" Id="rId4" /></Relationships>
</file>

<file path=ppt/slides/_rels/slide13.xml.rels>&#65279;<?xml version="1.0" encoding="utf-8"?><Relationships xmlns="http://schemas.openxmlformats.org/package/2006/relationships"><Relationship Type="http://schemas.openxmlformats.org/officeDocument/2006/relationships/image" Target="/ppt/media/image25.png" Id="rId3" /><Relationship Type="http://schemas.openxmlformats.org/officeDocument/2006/relationships/image" Target="/ppt/media/image29.png" Id="rId7" /><Relationship Type="http://schemas.openxmlformats.org/officeDocument/2006/relationships/notesSlide" Target="/ppt/notesSlides/notesSlide10.xml" Id="rId2" /><Relationship Type="http://schemas.openxmlformats.org/officeDocument/2006/relationships/slideLayout" Target="/ppt/slideLayouts/slideLayout20.xml" Id="rId1" /><Relationship Type="http://schemas.openxmlformats.org/officeDocument/2006/relationships/image" Target="/ppt/media/image28.png" Id="rId6" /><Relationship Type="http://schemas.openxmlformats.org/officeDocument/2006/relationships/image" Target="/ppt/media/image27.png" Id="rId5" /><Relationship Type="http://schemas.openxmlformats.org/officeDocument/2006/relationships/image" Target="/ppt/media/image26.png" Id="rId4" /></Relationships>
</file>

<file path=ppt/slides/_rels/slide14.xml.rels>&#65279;<?xml version="1.0" encoding="utf-8"?><Relationships xmlns="http://schemas.openxmlformats.org/package/2006/relationships"><Relationship Type="http://schemas.openxmlformats.org/officeDocument/2006/relationships/image" Target="/ppt/media/image31.png" Id="rId3" /><Relationship Type="http://schemas.openxmlformats.org/officeDocument/2006/relationships/image" Target="/ppt/media/image30.png" Id="rId2" /><Relationship Type="http://schemas.openxmlformats.org/officeDocument/2006/relationships/slideLayout" Target="/ppt/slideLayouts/slideLayout20.xml" Id="rId1" /><Relationship Type="http://schemas.openxmlformats.org/officeDocument/2006/relationships/image" Target="/ppt/media/image34.jpg" Id="rId6" /><Relationship Type="http://schemas.openxmlformats.org/officeDocument/2006/relationships/image" Target="/ppt/media/image33.png" Id="rId5" /><Relationship Type="http://schemas.openxmlformats.org/officeDocument/2006/relationships/image" Target="/ppt/media/image32.png" Id="rId4" /></Relationships>
</file>

<file path=ppt/slides/_rels/slide2.xml.rels>&#65279;<?xml version="1.0" encoding="utf-8"?><Relationships xmlns="http://schemas.openxmlformats.org/package/2006/relationships"><Relationship Type="http://schemas.openxmlformats.org/officeDocument/2006/relationships/diagramColors" Target="/ppt/diagrams/colors1.xml" Id="rId8" /><Relationship Type="http://schemas.openxmlformats.org/officeDocument/2006/relationships/image" Target="/ppt/media/image13.png" Id="rId3" /><Relationship Type="http://schemas.openxmlformats.org/officeDocument/2006/relationships/diagramQuickStyle" Target="/ppt/diagrams/quickStyle1.xml" Id="rId7" /><Relationship Type="http://schemas.openxmlformats.org/officeDocument/2006/relationships/notesSlide" Target="/ppt/notesSlides/notesSlide1.xml" Id="rId2" /><Relationship Type="http://schemas.openxmlformats.org/officeDocument/2006/relationships/slideLayout" Target="/ppt/slideLayouts/slideLayout22.xml" Id="rId1" /><Relationship Type="http://schemas.openxmlformats.org/officeDocument/2006/relationships/diagramLayout" Target="/ppt/diagrams/layout1.xml" Id="rId6" /><Relationship Type="http://schemas.openxmlformats.org/officeDocument/2006/relationships/diagramData" Target="/ppt/diagrams/data1.xml" Id="rId5" /><Relationship Type="http://schemas.microsoft.com/office/2007/relationships/hdphoto" Target="/ppt/media/hdphoto1.wdp" Id="rId4" /><Relationship Type="http://schemas.microsoft.com/office/2007/relationships/diagramDrawing" Target="/ppt/diagrams/drawing1.xml" Id="rId9" /></Relationships>
</file>

<file path=ppt/slides/_rels/slide3.xml.rels>&#65279;<?xml version="1.0" encoding="utf-8"?><Relationships xmlns="http://schemas.openxmlformats.org/package/2006/relationships"><Relationship Type="http://schemas.openxmlformats.org/officeDocument/2006/relationships/notesSlide" Target="/ppt/notesSlides/notesSlide2.xml" Id="rId2" /><Relationship Type="http://schemas.openxmlformats.org/officeDocument/2006/relationships/slideLayout" Target="/ppt/slideLayouts/slideLayout1.xml" Id="rId1" /></Relationships>
</file>

<file path=ppt/slides/_rels/slide4.xml.rels>&#65279;<?xml version="1.0" encoding="utf-8"?><Relationships xmlns="http://schemas.openxmlformats.org/package/2006/relationships"><Relationship Type="http://schemas.openxmlformats.org/officeDocument/2006/relationships/notesSlide" Target="/ppt/notesSlides/notesSlide3.xml" Id="rId2" /><Relationship Type="http://schemas.openxmlformats.org/officeDocument/2006/relationships/slideLayout" Target="/ppt/slideLayouts/slideLayout21.xml" Id="rId1" /></Relationships>
</file>

<file path=ppt/slides/_rels/slide5.xml.rels>&#65279;<?xml version="1.0" encoding="utf-8"?><Relationships xmlns="http://schemas.openxmlformats.org/package/2006/relationships"><Relationship Type="http://schemas.openxmlformats.org/officeDocument/2006/relationships/notesSlide" Target="/ppt/notesSlides/notesSlide4.xml" Id="rId2" /><Relationship Type="http://schemas.openxmlformats.org/officeDocument/2006/relationships/slideLayout" Target="/ppt/slideLayouts/slideLayout24.xml" Id="rId1" /></Relationships>
</file>

<file path=ppt/slides/_rels/slide6.xml.rels>&#65279;<?xml version="1.0" encoding="utf-8"?><Relationships xmlns="http://schemas.openxmlformats.org/package/2006/relationships"><Relationship Type="http://schemas.openxmlformats.org/officeDocument/2006/relationships/image" Target="/ppt/media/image14.png" Id="rId3" /><Relationship Type="http://schemas.openxmlformats.org/officeDocument/2006/relationships/notesSlide" Target="/ppt/notesSlides/notesSlide5.xml" Id="rId2" /><Relationship Type="http://schemas.openxmlformats.org/officeDocument/2006/relationships/slideLayout" Target="/ppt/slideLayouts/slideLayout23.xml" Id="rId1" /></Relationships>
</file>

<file path=ppt/slides/_rels/slide7.xml.rels>&#65279;<?xml version="1.0" encoding="utf-8"?><Relationships xmlns="http://schemas.openxmlformats.org/package/2006/relationships"><Relationship Type="http://schemas.openxmlformats.org/officeDocument/2006/relationships/notesSlide" Target="/ppt/notesSlides/notesSlide6.xml" Id="rId2" /><Relationship Type="http://schemas.openxmlformats.org/officeDocument/2006/relationships/slideLayout" Target="/ppt/slideLayouts/slideLayout23.xml" Id="rId1" /></Relationships>
</file>

<file path=ppt/slides/_rels/slide8.xml.rels>&#65279;<?xml version="1.0" encoding="utf-8"?><Relationships xmlns="http://schemas.openxmlformats.org/package/2006/relationships"><Relationship Type="http://schemas.openxmlformats.org/officeDocument/2006/relationships/notesSlide" Target="/ppt/notesSlides/notesSlide7.xml" Id="rId2" /><Relationship Type="http://schemas.openxmlformats.org/officeDocument/2006/relationships/slideLayout" Target="/ppt/slideLayouts/slideLayout24.xml" Id="rId1" /></Relationships>
</file>

<file path=ppt/slides/_rels/slide9.xml.rels>&#65279;<?xml version="1.0" encoding="utf-8"?><Relationships xmlns="http://schemas.openxmlformats.org/package/2006/relationships"><Relationship Type="http://schemas.openxmlformats.org/officeDocument/2006/relationships/image" Target="/ppt/media/image15.png" Id="rId3" /><Relationship Type="http://schemas.openxmlformats.org/officeDocument/2006/relationships/notesSlide" Target="/ppt/notesSlides/notesSlide8.xml" Id="rId2" /><Relationship Type="http://schemas.openxmlformats.org/officeDocument/2006/relationships/slideLayout" Target="/ppt/slideLayouts/slideLayout20.xml" Id="rId1" /><Relationship Type="http://schemas.openxmlformats.org/officeDocument/2006/relationships/image" Target="/ppt/media/image18.jpeg" Id="rId6" /><Relationship Type="http://schemas.openxmlformats.org/officeDocument/2006/relationships/image" Target="/ppt/media/image17.png" Id="rId5" /><Relationship Type="http://schemas.openxmlformats.org/officeDocument/2006/relationships/image" Target="/ppt/media/image16.png" Id="rId4"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07;p1">
            <a:extLst>
              <a:ext uri="{FF2B5EF4-FFF2-40B4-BE49-F238E27FC236}">
                <a16:creationId xmlns:a16="http://schemas.microsoft.com/office/drawing/2014/main" id="{7651A83B-514B-91A6-39EC-45573F5F738F}"/>
              </a:ext>
            </a:extLst>
          </p:cNvPr>
          <p:cNvPicPr preferRelativeResize="0"/>
          <p:nvPr/>
        </p:nvPicPr>
        <p:blipFill rotWithShape="1">
          <a:blip r:embed="rId2">
            <a:alphaModFix/>
          </a:blip>
          <a:srcRect/>
          <a:stretch/>
        </p:blipFill>
        <p:spPr>
          <a:xfrm>
            <a:off x="213359" y="96818"/>
            <a:ext cx="2445928" cy="1762461"/>
          </a:xfrm>
          <a:prstGeom prst="rect">
            <a:avLst/>
          </a:prstGeom>
          <a:noFill/>
          <a:ln>
            <a:noFill/>
          </a:ln>
        </p:spPr>
      </p:pic>
      <p:sp>
        <p:nvSpPr>
          <p:cNvPr id="7" name="TextBox 6">
            <a:extLst>
              <a:ext uri="{FF2B5EF4-FFF2-40B4-BE49-F238E27FC236}">
                <a16:creationId xmlns:a16="http://schemas.microsoft.com/office/drawing/2014/main" id="{45C8488B-6C86-B9D4-25CE-42C698045B77}"/>
              </a:ext>
            </a:extLst>
          </p:cNvPr>
          <p:cNvSpPr txBox="1"/>
          <p:nvPr/>
        </p:nvSpPr>
        <p:spPr>
          <a:xfrm>
            <a:off x="1369290" y="2615671"/>
            <a:ext cx="9832110" cy="3477875"/>
          </a:xfrm>
          <a:prstGeom prst="rect">
            <a:avLst/>
          </a:prstGeom>
          <a:noFill/>
        </p:spPr>
        <p:txBody>
          <a:bodyPr wrap="square" rtlCol="0">
            <a:spAutoFit/>
          </a:bodyPr>
          <a:lstStyle/>
          <a:p>
            <a:pPr algn="ctr"/>
            <a:r>
              <a:rPr lang="el-GR" sz="4400" b="1" dirty="0" smtClean="0">
                <a:solidFill>
                  <a:schemeClr val="accent2">
                    <a:lumMod val="50000"/>
                  </a:schemeClr>
                </a:solidFill>
              </a:rPr>
              <a:t>Μονάδα </a:t>
            </a:r>
            <a:r>
              <a:rPr lang="el-GR" sz="4400" b="1" smtClean="0">
                <a:solidFill>
                  <a:schemeClr val="accent2">
                    <a:lumMod val="50000"/>
                  </a:schemeClr>
                </a:solidFill>
              </a:rPr>
              <a:t>Ισότιμης </a:t>
            </a:r>
            <a:r>
              <a:rPr lang="el-GR" sz="4400" b="1" smtClean="0">
                <a:solidFill>
                  <a:schemeClr val="accent2">
                    <a:lumMod val="50000"/>
                  </a:schemeClr>
                </a:solidFill>
              </a:rPr>
              <a:t>Πρό</a:t>
            </a:r>
            <a:r>
              <a:rPr lang="el-GR" sz="4400" b="1">
                <a:solidFill>
                  <a:schemeClr val="accent2">
                    <a:lumMod val="50000"/>
                  </a:schemeClr>
                </a:solidFill>
              </a:rPr>
              <a:t>σ</a:t>
            </a:r>
            <a:r>
              <a:rPr lang="el-GR" sz="4400" b="1" smtClean="0">
                <a:solidFill>
                  <a:schemeClr val="accent2">
                    <a:lumMod val="50000"/>
                  </a:schemeClr>
                </a:solidFill>
              </a:rPr>
              <a:t>βασης </a:t>
            </a:r>
            <a:endParaRPr lang="el-GR" sz="4400" b="1" dirty="0" smtClean="0">
              <a:solidFill>
                <a:schemeClr val="accent2">
                  <a:lumMod val="50000"/>
                </a:schemeClr>
              </a:solidFill>
            </a:endParaRPr>
          </a:p>
          <a:p>
            <a:pPr algn="ctr"/>
            <a:r>
              <a:rPr lang="el-GR" sz="4400" b="1" dirty="0" smtClean="0">
                <a:solidFill>
                  <a:schemeClr val="accent2">
                    <a:lumMod val="50000"/>
                  </a:schemeClr>
                </a:solidFill>
              </a:rPr>
              <a:t>Ατόμων με αναπηρία και </a:t>
            </a:r>
          </a:p>
          <a:p>
            <a:pPr algn="ctr"/>
            <a:r>
              <a:rPr lang="el-GR" sz="4400" b="1" dirty="0" smtClean="0">
                <a:solidFill>
                  <a:schemeClr val="accent2">
                    <a:lumMod val="50000"/>
                  </a:schemeClr>
                </a:solidFill>
              </a:rPr>
              <a:t>ατόμων με ειδικές εκπαιδευτικές ανάγκες</a:t>
            </a:r>
          </a:p>
          <a:p>
            <a:pPr algn="ctr"/>
            <a:r>
              <a:rPr lang="el-GR" sz="4400" b="1" dirty="0" smtClean="0">
                <a:solidFill>
                  <a:schemeClr val="accent2">
                    <a:lumMod val="50000"/>
                  </a:schemeClr>
                </a:solidFill>
              </a:rPr>
              <a:t>Πανεπιστημίου Θεσσαλίας</a:t>
            </a:r>
            <a:endParaRPr lang="el-GR" sz="4400" b="1" dirty="0">
              <a:solidFill>
                <a:schemeClr val="accent2">
                  <a:lumMod val="50000"/>
                </a:schemeClr>
              </a:solidFill>
            </a:endParaRPr>
          </a:p>
        </p:txBody>
      </p:sp>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550" y="96818"/>
            <a:ext cx="6468725" cy="1846282"/>
          </a:xfrm>
          <a:prstGeom prst="rect">
            <a:avLst/>
          </a:prstGeom>
        </p:spPr>
      </p:pic>
    </p:spTree>
    <p:extLst>
      <p:ext uri="{BB962C8B-B14F-4D97-AF65-F5344CB8AC3E}">
        <p14:creationId xmlns:p14="http://schemas.microsoft.com/office/powerpoint/2010/main" val="749626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l-GR" smtClean="0"/>
              <a:t>10</a:t>
            </a:fld>
            <a:endParaRPr lang="el-GR"/>
          </a:p>
        </p:txBody>
      </p:sp>
      <p:sp>
        <p:nvSpPr>
          <p:cNvPr id="5" name="Ορθογώνιο 4"/>
          <p:cNvSpPr/>
          <p:nvPr/>
        </p:nvSpPr>
        <p:spPr>
          <a:xfrm>
            <a:off x="914401" y="2178996"/>
            <a:ext cx="10914434" cy="1384995"/>
          </a:xfrm>
          <a:prstGeom prst="rect">
            <a:avLst/>
          </a:prstGeom>
        </p:spPr>
        <p:txBody>
          <a:bodyPr wrap="square">
            <a:spAutoFit/>
          </a:bodyPr>
          <a:lstStyle/>
          <a:p>
            <a:r>
              <a:rPr lang="el-GR" sz="2400" dirty="0"/>
              <a:t>Η </a:t>
            </a:r>
            <a:r>
              <a:rPr lang="el-GR" sz="3600" b="1" dirty="0">
                <a:solidFill>
                  <a:srgbClr val="C00000"/>
                </a:solidFill>
              </a:rPr>
              <a:t>εγγραφή</a:t>
            </a:r>
            <a:r>
              <a:rPr lang="el-GR" sz="2400" dirty="0"/>
              <a:t> στη Μονάδα Ισότιμης Πρόσβασης είναι </a:t>
            </a:r>
            <a:r>
              <a:rPr lang="el-GR" sz="3600" b="1" dirty="0">
                <a:solidFill>
                  <a:srgbClr val="C00000"/>
                </a:solidFill>
              </a:rPr>
              <a:t>απαραίτητη</a:t>
            </a:r>
            <a:r>
              <a:rPr lang="el-GR" sz="2400" dirty="0"/>
              <a:t> αν χρειάζεστε προσαρμογές στα μαθήματα ή τις εξετάσεις ή οποιαδήποτε υποστηρικτική υπηρεσία!</a:t>
            </a:r>
          </a:p>
        </p:txBody>
      </p:sp>
    </p:spTree>
    <p:extLst>
      <p:ext uri="{BB962C8B-B14F-4D97-AF65-F5344CB8AC3E}">
        <p14:creationId xmlns:p14="http://schemas.microsoft.com/office/powerpoint/2010/main" val="1871272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l-GR" smtClean="0"/>
              <a:t>11</a:t>
            </a:fld>
            <a:endParaRPr lang="el-GR"/>
          </a:p>
        </p:txBody>
      </p:sp>
      <p:pic>
        <p:nvPicPr>
          <p:cNvPr id="5" name="Εικόνα 4"/>
          <p:cNvPicPr>
            <a:picLocks noChangeAspect="1"/>
          </p:cNvPicPr>
          <p:nvPr/>
        </p:nvPicPr>
        <p:blipFill rotWithShape="1">
          <a:blip r:embed="rId2"/>
          <a:srcRect l="39770" t="49642" r="23618" b="14516"/>
          <a:stretch/>
        </p:blipFill>
        <p:spPr>
          <a:xfrm>
            <a:off x="5279923" y="1799303"/>
            <a:ext cx="6695767" cy="3687098"/>
          </a:xfrm>
          <a:prstGeom prst="rect">
            <a:avLst/>
          </a:prstGeom>
        </p:spPr>
      </p:pic>
      <p:sp>
        <p:nvSpPr>
          <p:cNvPr id="6" name="Ορθογώνιο 5"/>
          <p:cNvSpPr/>
          <p:nvPr/>
        </p:nvSpPr>
        <p:spPr>
          <a:xfrm>
            <a:off x="216310" y="2395058"/>
            <a:ext cx="5063613" cy="1938992"/>
          </a:xfrm>
          <a:prstGeom prst="rect">
            <a:avLst/>
          </a:prstGeom>
        </p:spPr>
        <p:txBody>
          <a:bodyPr wrap="square">
            <a:spAutoFit/>
          </a:bodyPr>
          <a:lstStyle/>
          <a:p>
            <a:r>
              <a:rPr lang="el-GR" sz="2400" dirty="0" smtClean="0"/>
              <a:t>Συμπληρώστε </a:t>
            </a:r>
            <a:r>
              <a:rPr lang="el-GR" sz="2400" dirty="0"/>
              <a:t>την Αίτηση Εγγραφής που υπάρχει στην ιστοσελίδα μας. Θα τη </a:t>
            </a:r>
            <a:r>
              <a:rPr lang="el-GR" sz="2400" dirty="0" smtClean="0"/>
              <a:t>βρείτε </a:t>
            </a:r>
            <a:r>
              <a:rPr lang="el-GR" sz="2400" dirty="0"/>
              <a:t>στις Χρήσιμες Αιτήσεις/ Φόρμες prosvasi.uth.gr</a:t>
            </a:r>
          </a:p>
        </p:txBody>
      </p:sp>
      <p:sp>
        <p:nvSpPr>
          <p:cNvPr id="7" name="Google Shape;468;p9">
            <a:extLst>
              <a:ext uri="{FF2B5EF4-FFF2-40B4-BE49-F238E27FC236}">
                <a16:creationId xmlns:a16="http://schemas.microsoft.com/office/drawing/2014/main" id="{28142878-ED10-4CCA-1DB3-0064E49145B7}"/>
              </a:ext>
            </a:extLst>
          </p:cNvPr>
          <p:cNvSpPr txBox="1"/>
          <p:nvPr/>
        </p:nvSpPr>
        <p:spPr>
          <a:xfrm>
            <a:off x="0" y="0"/>
            <a:ext cx="12192000" cy="646290"/>
          </a:xfrm>
          <a:prstGeom prst="rect">
            <a:avLst/>
          </a:prstGeom>
          <a:solidFill>
            <a:schemeClr val="tx2">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3600" b="1" dirty="0" smtClean="0">
                <a:sym typeface="Arial"/>
              </a:rPr>
              <a:t>Εγγραφή στη Μονάδα Ισότιμης Πρόσβασης</a:t>
            </a:r>
            <a:endParaRPr dirty="0">
              <a:solidFill>
                <a:schemeClr val="tx1"/>
              </a:solidFill>
            </a:endParaRPr>
          </a:p>
        </p:txBody>
      </p:sp>
    </p:spTree>
    <p:extLst>
      <p:ext uri="{BB962C8B-B14F-4D97-AF65-F5344CB8AC3E}">
        <p14:creationId xmlns:p14="http://schemas.microsoft.com/office/powerpoint/2010/main" val="3780631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Εικόνα 13" descr="Εικόνα που περιέχει ρουχισμός, άτομο, εσωτερικός χώρος, φορητός υπολογιστής&#10;&#10;Περιγραφή που δημιουργήθηκε αυτόματα">
            <a:extLst>
              <a:ext uri="{FF2B5EF4-FFF2-40B4-BE49-F238E27FC236}">
                <a16:creationId xmlns:a16="http://schemas.microsoft.com/office/drawing/2014/main" id="{7FEC696E-B6E7-CD83-0DC8-5D9C85C9368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30886" y="3091543"/>
            <a:ext cx="3733800" cy="2678109"/>
          </a:xfrm>
          <a:prstGeom prst="rect">
            <a:avLst/>
          </a:prstGeom>
        </p:spPr>
      </p:pic>
      <p:pic>
        <p:nvPicPr>
          <p:cNvPr id="12" name="Εικόνα 11" descr="Εικόνα που περιέχει ρουχισμός, άτομο, παπούτσια, άνδρας&#10;&#10;Περιγραφή που δημιουργήθηκε αυτόματα">
            <a:extLst>
              <a:ext uri="{FF2B5EF4-FFF2-40B4-BE49-F238E27FC236}">
                <a16:creationId xmlns:a16="http://schemas.microsoft.com/office/drawing/2014/main" id="{A1625179-D5EC-47B8-01AC-3007C3EDE8A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53292" y="1318953"/>
            <a:ext cx="3997420" cy="2673626"/>
          </a:xfrm>
          <a:prstGeom prst="rect">
            <a:avLst/>
          </a:prstGeom>
        </p:spPr>
      </p:pic>
      <p:pic>
        <p:nvPicPr>
          <p:cNvPr id="10" name="Εικόνα 9" descr="Εικόνα που περιέχει άτομο, ρουχισμός, εξωτερικός χώρος/ύπαιθρος, όχημα&#10;&#10;Περιγραφή που δημιουργήθηκε αυτόματα">
            <a:extLst>
              <a:ext uri="{FF2B5EF4-FFF2-40B4-BE49-F238E27FC236}">
                <a16:creationId xmlns:a16="http://schemas.microsoft.com/office/drawing/2014/main" id="{84CC00D0-9D86-B7A2-B34B-B2CE2F4C3D3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19142"/>
          <a:stretch/>
        </p:blipFill>
        <p:spPr>
          <a:xfrm>
            <a:off x="4753292" y="3945893"/>
            <a:ext cx="3539497" cy="1819275"/>
          </a:xfrm>
          <a:prstGeom prst="rect">
            <a:avLst/>
          </a:prstGeom>
        </p:spPr>
      </p:pic>
      <p:sp>
        <p:nvSpPr>
          <p:cNvPr id="2" name="Τίτλος 1">
            <a:extLst>
              <a:ext uri="{FF2B5EF4-FFF2-40B4-BE49-F238E27FC236}">
                <a16:creationId xmlns:a16="http://schemas.microsoft.com/office/drawing/2014/main" id="{1F0BA246-2793-5B56-3D5B-2DBC1E8313CC}"/>
              </a:ext>
            </a:extLst>
          </p:cNvPr>
          <p:cNvSpPr>
            <a:spLocks noGrp="1"/>
          </p:cNvSpPr>
          <p:nvPr>
            <p:ph type="title"/>
          </p:nvPr>
        </p:nvSpPr>
        <p:spPr>
          <a:xfrm>
            <a:off x="838200" y="291973"/>
            <a:ext cx="10515600" cy="749997"/>
          </a:xfrm>
          <a:solidFill>
            <a:schemeClr val="tx1"/>
          </a:solidFill>
        </p:spPr>
        <p:txBody>
          <a:bodyPr>
            <a:normAutofit/>
          </a:bodyPr>
          <a:lstStyle/>
          <a:p>
            <a:r>
              <a:rPr lang="el-GR" sz="3000" dirty="0">
                <a:solidFill>
                  <a:schemeClr val="bg1"/>
                </a:solidFill>
                <a:latin typeface="Calibri" panose="020F0502020204030204" pitchFamily="34" charset="0"/>
                <a:cs typeface="Calibri" panose="020F0502020204030204" pitchFamily="34" charset="0"/>
              </a:rPr>
              <a:t>Εθελοντικό Πρόγραμμα ΠΡΟΣΒΑΣΗΣ: Ποιοι/</a:t>
            </a:r>
            <a:r>
              <a:rPr lang="el-GR" sz="3000" dirty="0" err="1">
                <a:solidFill>
                  <a:schemeClr val="bg1"/>
                </a:solidFill>
                <a:latin typeface="Calibri" panose="020F0502020204030204" pitchFamily="34" charset="0"/>
                <a:cs typeface="Calibri" panose="020F0502020204030204" pitchFamily="34" charset="0"/>
              </a:rPr>
              <a:t>ες</a:t>
            </a:r>
            <a:r>
              <a:rPr lang="el-GR" sz="3000" dirty="0">
                <a:solidFill>
                  <a:schemeClr val="bg1"/>
                </a:solidFill>
                <a:latin typeface="Calibri" panose="020F0502020204030204" pitchFamily="34" charset="0"/>
                <a:cs typeface="Calibri" panose="020F0502020204030204" pitchFamily="34" charset="0"/>
              </a:rPr>
              <a:t> συμμετέχουν;</a:t>
            </a:r>
          </a:p>
        </p:txBody>
      </p:sp>
      <p:sp>
        <p:nvSpPr>
          <p:cNvPr id="3" name="TextBox 2">
            <a:extLst>
              <a:ext uri="{FF2B5EF4-FFF2-40B4-BE49-F238E27FC236}">
                <a16:creationId xmlns:a16="http://schemas.microsoft.com/office/drawing/2014/main" id="{A1D73AF5-560D-CF96-7FBA-814BBE8CE942}"/>
              </a:ext>
            </a:extLst>
          </p:cNvPr>
          <p:cNvSpPr txBox="1"/>
          <p:nvPr/>
        </p:nvSpPr>
        <p:spPr>
          <a:xfrm>
            <a:off x="827313" y="1689120"/>
            <a:ext cx="3915092" cy="3785652"/>
          </a:xfrm>
          <a:prstGeom prst="rect">
            <a:avLst/>
          </a:prstGeom>
          <a:noFill/>
        </p:spPr>
        <p:txBody>
          <a:bodyPr wrap="square" rtlCol="0">
            <a:spAutoFit/>
          </a:bodyPr>
          <a:lstStyle/>
          <a:p>
            <a:r>
              <a:rPr lang="el-GR" sz="2600" dirty="0">
                <a:latin typeface="Calibri" panose="020F0502020204030204" pitchFamily="34" charset="0"/>
                <a:cs typeface="Calibri" panose="020F0502020204030204" pitchFamily="34" charset="0"/>
              </a:rPr>
              <a:t>Φοιτητές και φοιτήτριες όλων των Τμημάτων του Πανεπιστημίου Θεσσαλίας με ή χωρίς αναπηρία ή/και ειδικές εκπαιδευτικές ανάγκες</a:t>
            </a:r>
          </a:p>
          <a:p>
            <a:endParaRPr lang="el-GR" sz="2600" b="1" dirty="0">
              <a:solidFill>
                <a:srgbClr val="FF0000"/>
              </a:solidFill>
              <a:latin typeface="Calibri" panose="020F0502020204030204" pitchFamily="34" charset="0"/>
              <a:cs typeface="Calibri" panose="020F0502020204030204" pitchFamily="34" charset="0"/>
            </a:endParaRPr>
          </a:p>
          <a:p>
            <a:r>
              <a:rPr lang="el-GR" sz="3200" b="1" dirty="0">
                <a:solidFill>
                  <a:srgbClr val="FF0000"/>
                </a:solidFill>
                <a:latin typeface="Calibri" panose="020F0502020204030204" pitchFamily="34" charset="0"/>
                <a:cs typeface="Calibri" panose="020F0502020204030204" pitchFamily="34" charset="0"/>
              </a:rPr>
              <a:t>174</a:t>
            </a:r>
          </a:p>
          <a:p>
            <a:r>
              <a:rPr lang="el-GR" sz="2600" dirty="0">
                <a:latin typeface="Calibri" panose="020F0502020204030204" pitchFamily="34" charset="0"/>
                <a:cs typeface="Calibri" panose="020F0502020204030204" pitchFamily="34" charset="0"/>
              </a:rPr>
              <a:t>εθελόντριες και εθελοντές</a:t>
            </a:r>
          </a:p>
        </p:txBody>
      </p:sp>
      <p:pic>
        <p:nvPicPr>
          <p:cNvPr id="6" name="Εικόνα 5" descr="Εικόνα που περιέχει εσωτερικός χώρος, άτομο, οθόνη υπολογιστή, κείμενο&#10;&#10;Περιγραφή που δημιουργήθηκε αυτόματα">
            <a:extLst>
              <a:ext uri="{FF2B5EF4-FFF2-40B4-BE49-F238E27FC236}">
                <a16:creationId xmlns:a16="http://schemas.microsoft.com/office/drawing/2014/main" id="{CAF11854-BE6B-CCBA-65E9-17FCBC96595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380602" y="1318954"/>
            <a:ext cx="2984084" cy="1908020"/>
          </a:xfrm>
          <a:prstGeom prst="rect">
            <a:avLst/>
          </a:prstGeom>
        </p:spPr>
      </p:pic>
      <p:pic>
        <p:nvPicPr>
          <p:cNvPr id="8" name="Εικόνα 7">
            <a:extLst>
              <a:ext uri="{FF2B5EF4-FFF2-40B4-BE49-F238E27FC236}">
                <a16:creationId xmlns:a16="http://schemas.microsoft.com/office/drawing/2014/main" id="{5DE5765E-03F8-75F4-C5A0-A8D981949E0B}"/>
              </a:ext>
            </a:extLst>
          </p:cNvPr>
          <p:cNvPicPr>
            <a:picLocks noChangeAspect="1"/>
          </p:cNvPicPr>
          <p:nvPr/>
        </p:nvPicPr>
        <p:blipFill rotWithShape="1">
          <a:blip r:embed="rId7"/>
          <a:srcRect l="4758" t="26810" r="5967" b="23728"/>
          <a:stretch/>
        </p:blipFill>
        <p:spPr>
          <a:xfrm>
            <a:off x="6068195" y="2975507"/>
            <a:ext cx="4070358" cy="1268540"/>
          </a:xfrm>
          <a:prstGeom prst="rect">
            <a:avLst/>
          </a:prstGeom>
          <a:ln w="88900" cap="sq" cmpd="thickThin">
            <a:solidFill>
              <a:srgbClr val="9E0000"/>
            </a:solidFill>
            <a:prstDash val="solid"/>
            <a:miter lim="800000"/>
          </a:ln>
          <a:effectLst>
            <a:innerShdw blurRad="76200">
              <a:srgbClr val="000000"/>
            </a:innerShdw>
          </a:effectLst>
        </p:spPr>
      </p:pic>
      <p:cxnSp>
        <p:nvCxnSpPr>
          <p:cNvPr id="5" name="Ευθεία γραμμή σύνδεσης 4">
            <a:extLst>
              <a:ext uri="{FF2B5EF4-FFF2-40B4-BE49-F238E27FC236}">
                <a16:creationId xmlns:a16="http://schemas.microsoft.com/office/drawing/2014/main" id="{9098E299-688C-288E-5A12-4948BC7CDBA5}"/>
              </a:ext>
            </a:extLst>
          </p:cNvPr>
          <p:cNvCxnSpPr/>
          <p:nvPr/>
        </p:nvCxnSpPr>
        <p:spPr>
          <a:xfrm>
            <a:off x="11364686" y="1318953"/>
            <a:ext cx="0" cy="44462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85E7621-524C-2795-B7E2-A7A88B1506E6}"/>
              </a:ext>
            </a:extLst>
          </p:cNvPr>
          <p:cNvCxnSpPr/>
          <p:nvPr/>
        </p:nvCxnSpPr>
        <p:spPr>
          <a:xfrm>
            <a:off x="4753292" y="1318953"/>
            <a:ext cx="0" cy="44462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a:extLst>
              <a:ext uri="{FF2B5EF4-FFF2-40B4-BE49-F238E27FC236}">
                <a16:creationId xmlns:a16="http://schemas.microsoft.com/office/drawing/2014/main" id="{EB15DDED-870A-2A31-C0E5-603DF47A9780}"/>
              </a:ext>
            </a:extLst>
          </p:cNvPr>
          <p:cNvCxnSpPr>
            <a:cxnSpLocks/>
          </p:cNvCxnSpPr>
          <p:nvPr/>
        </p:nvCxnSpPr>
        <p:spPr>
          <a:xfrm>
            <a:off x="4753292" y="1318953"/>
            <a:ext cx="661139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id="{0E755B41-2284-556E-EC56-AD877D7A95B3}"/>
              </a:ext>
            </a:extLst>
          </p:cNvPr>
          <p:cNvCxnSpPr>
            <a:cxnSpLocks/>
          </p:cNvCxnSpPr>
          <p:nvPr/>
        </p:nvCxnSpPr>
        <p:spPr>
          <a:xfrm>
            <a:off x="4753292" y="5766950"/>
            <a:ext cx="66113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Google Shape;468;p9">
            <a:extLst>
              <a:ext uri="{FF2B5EF4-FFF2-40B4-BE49-F238E27FC236}">
                <a16:creationId xmlns:a16="http://schemas.microsoft.com/office/drawing/2014/main" id="{28142878-ED10-4CCA-1DB3-0064E49145B7}"/>
              </a:ext>
            </a:extLst>
          </p:cNvPr>
          <p:cNvSpPr txBox="1"/>
          <p:nvPr/>
        </p:nvSpPr>
        <p:spPr>
          <a:xfrm>
            <a:off x="0" y="0"/>
            <a:ext cx="12192000" cy="646290"/>
          </a:xfrm>
          <a:prstGeom prst="rect">
            <a:avLst/>
          </a:prstGeom>
          <a:solidFill>
            <a:schemeClr val="tx2">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3600" b="1" dirty="0" smtClean="0">
                <a:sym typeface="Arial"/>
              </a:rPr>
              <a:t>Εθελοντικό πρόγραμμα Μονάδας Ισότιμης Πρόσβασης</a:t>
            </a:r>
            <a:endParaRPr dirty="0">
              <a:solidFill>
                <a:schemeClr val="tx1"/>
              </a:solidFill>
            </a:endParaRPr>
          </a:p>
        </p:txBody>
      </p:sp>
    </p:spTree>
    <p:extLst>
      <p:ext uri="{BB962C8B-B14F-4D97-AF65-F5344CB8AC3E}">
        <p14:creationId xmlns:p14="http://schemas.microsoft.com/office/powerpoint/2010/main" val="2364632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0BA246-2793-5B56-3D5B-2DBC1E8313CC}"/>
              </a:ext>
            </a:extLst>
          </p:cNvPr>
          <p:cNvSpPr>
            <a:spLocks noGrp="1"/>
          </p:cNvSpPr>
          <p:nvPr>
            <p:ph type="title"/>
          </p:nvPr>
        </p:nvSpPr>
        <p:spPr>
          <a:xfrm>
            <a:off x="838200" y="365125"/>
            <a:ext cx="10515600" cy="806387"/>
          </a:xfrm>
          <a:solidFill>
            <a:schemeClr val="tx1"/>
          </a:solidFill>
        </p:spPr>
        <p:txBody>
          <a:bodyPr vert="horz" lIns="91440" tIns="45720" rIns="91440" bIns="45720" rtlCol="0" anchor="ctr">
            <a:noAutofit/>
          </a:bodyPr>
          <a:lstStyle/>
          <a:p>
            <a:r>
              <a:rPr lang="el-GR" sz="3000" dirty="0">
                <a:solidFill>
                  <a:schemeClr val="bg1"/>
                </a:solidFill>
                <a:latin typeface="Calibri" panose="020F0502020204030204" pitchFamily="34" charset="0"/>
                <a:cs typeface="Calibri" panose="020F0502020204030204" pitchFamily="34" charset="0"/>
              </a:rPr>
              <a:t>Εθελοντικό Πρόγραμμα ΠΡΟΣΒΑΣΗΣ: Ποιους και πώς ωφελεί</a:t>
            </a:r>
          </a:p>
        </p:txBody>
      </p:sp>
      <p:sp>
        <p:nvSpPr>
          <p:cNvPr id="3" name="Θέση περιεχομένου 2">
            <a:extLst>
              <a:ext uri="{FF2B5EF4-FFF2-40B4-BE49-F238E27FC236}">
                <a16:creationId xmlns:a16="http://schemas.microsoft.com/office/drawing/2014/main" id="{3C9524FE-8107-2B56-2B2A-C6B81010C62C}"/>
              </a:ext>
            </a:extLst>
          </p:cNvPr>
          <p:cNvSpPr>
            <a:spLocks noGrp="1"/>
          </p:cNvSpPr>
          <p:nvPr>
            <p:ph idx="1"/>
          </p:nvPr>
        </p:nvSpPr>
        <p:spPr>
          <a:xfrm>
            <a:off x="838200" y="1474839"/>
            <a:ext cx="5758543" cy="4702124"/>
          </a:xfrm>
          <a:ln w="19050">
            <a:solidFill>
              <a:schemeClr val="bg1">
                <a:lumMod val="50000"/>
              </a:schemeClr>
            </a:solidFill>
          </a:ln>
        </p:spPr>
        <p:txBody>
          <a:bodyPr>
            <a:normAutofit/>
          </a:bodyPr>
          <a:lstStyle/>
          <a:p>
            <a:pPr marL="0" indent="0">
              <a:buNone/>
            </a:pPr>
            <a:r>
              <a:rPr lang="el-GR" sz="2600" dirty="0">
                <a:latin typeface="Calibri" panose="020F0502020204030204" pitchFamily="34" charset="0"/>
                <a:cs typeface="Calibri" panose="020F0502020204030204" pitchFamily="34" charset="0"/>
              </a:rPr>
              <a:t>Οφέλη εθελοντών/τριών </a:t>
            </a:r>
          </a:p>
          <a:p>
            <a:pPr marL="0" indent="0">
              <a:buNone/>
            </a:pPr>
            <a:endParaRPr lang="el-GR" sz="2600" dirty="0">
              <a:latin typeface="Calibri" panose="020F0502020204030204" pitchFamily="34" charset="0"/>
              <a:cs typeface="Calibri" panose="020F0502020204030204" pitchFamily="34" charset="0"/>
            </a:endParaRPr>
          </a:p>
          <a:p>
            <a:pPr>
              <a:lnSpc>
                <a:spcPts val="2200"/>
              </a:lnSpc>
              <a:spcBef>
                <a:spcPts val="0"/>
              </a:spcBef>
            </a:pPr>
            <a:r>
              <a:rPr lang="el-GR" sz="2600" dirty="0">
                <a:latin typeface="Calibri" panose="020F0502020204030204" pitchFamily="34" charset="0"/>
                <a:cs typeface="Calibri" panose="020F0502020204030204" pitchFamily="34" charset="0"/>
              </a:rPr>
              <a:t>Συμμετοχή στην κοινωνική ζωή</a:t>
            </a:r>
          </a:p>
          <a:p>
            <a:pPr>
              <a:lnSpc>
                <a:spcPts val="2200"/>
              </a:lnSpc>
              <a:spcBef>
                <a:spcPts val="0"/>
              </a:spcBef>
            </a:pPr>
            <a:endParaRPr lang="el-GR" sz="2600" dirty="0">
              <a:latin typeface="Calibri" panose="020F0502020204030204" pitchFamily="34" charset="0"/>
              <a:cs typeface="Calibri" panose="020F0502020204030204" pitchFamily="34" charset="0"/>
            </a:endParaRPr>
          </a:p>
          <a:p>
            <a:pPr>
              <a:lnSpc>
                <a:spcPts val="2200"/>
              </a:lnSpc>
              <a:spcBef>
                <a:spcPts val="0"/>
              </a:spcBef>
            </a:pPr>
            <a:r>
              <a:rPr lang="el-GR" sz="2600" dirty="0">
                <a:latin typeface="Calibri" panose="020F0502020204030204" pitchFamily="34" charset="0"/>
                <a:cs typeface="Calibri" panose="020F0502020204030204" pitchFamily="34" charset="0"/>
              </a:rPr>
              <a:t>Ανάπτυξη πρωτοβουλίας, αίσθημα ευθύνης</a:t>
            </a:r>
          </a:p>
          <a:p>
            <a:pPr>
              <a:lnSpc>
                <a:spcPts val="2200"/>
              </a:lnSpc>
              <a:spcBef>
                <a:spcPts val="0"/>
              </a:spcBef>
            </a:pPr>
            <a:endParaRPr lang="el-GR" sz="2600" dirty="0">
              <a:latin typeface="Calibri" panose="020F0502020204030204" pitchFamily="34" charset="0"/>
              <a:cs typeface="Calibri" panose="020F0502020204030204" pitchFamily="34" charset="0"/>
            </a:endParaRPr>
          </a:p>
          <a:p>
            <a:pPr>
              <a:lnSpc>
                <a:spcPts val="2200"/>
              </a:lnSpc>
              <a:spcBef>
                <a:spcPts val="0"/>
              </a:spcBef>
            </a:pPr>
            <a:r>
              <a:rPr lang="el-GR" sz="2600" dirty="0">
                <a:latin typeface="Calibri" panose="020F0502020204030204" pitchFamily="34" charset="0"/>
                <a:cs typeface="Calibri" panose="020F0502020204030204" pitchFamily="34" charset="0"/>
              </a:rPr>
              <a:t>Βελτίωση κριτικής σκέψης, οργανωτικών δεξιοτήτων, δεξιοτήτων επίλυσης συγκρούσεων</a:t>
            </a:r>
          </a:p>
          <a:p>
            <a:pPr>
              <a:lnSpc>
                <a:spcPts val="2200"/>
              </a:lnSpc>
              <a:spcBef>
                <a:spcPts val="0"/>
              </a:spcBef>
            </a:pPr>
            <a:endParaRPr lang="el-GR" sz="2600" dirty="0">
              <a:latin typeface="Calibri" panose="020F0502020204030204" pitchFamily="34" charset="0"/>
              <a:cs typeface="Calibri" panose="020F0502020204030204" pitchFamily="34" charset="0"/>
            </a:endParaRPr>
          </a:p>
          <a:p>
            <a:pPr>
              <a:lnSpc>
                <a:spcPts val="2200"/>
              </a:lnSpc>
              <a:spcBef>
                <a:spcPts val="0"/>
              </a:spcBef>
            </a:pPr>
            <a:r>
              <a:rPr lang="el-GR" sz="2600" dirty="0">
                <a:latin typeface="Calibri" panose="020F0502020204030204" pitchFamily="34" charset="0"/>
                <a:cs typeface="Calibri" panose="020F0502020204030204" pitchFamily="34" charset="0"/>
              </a:rPr>
              <a:t>Ευκαιρίες και εμπειρίες συνεργασίας</a:t>
            </a:r>
          </a:p>
          <a:p>
            <a:pPr>
              <a:lnSpc>
                <a:spcPts val="2200"/>
              </a:lnSpc>
              <a:spcBef>
                <a:spcPts val="0"/>
              </a:spcBef>
            </a:pPr>
            <a:endParaRPr lang="el-GR" sz="2600" dirty="0">
              <a:latin typeface="Calibri" panose="020F0502020204030204" pitchFamily="34" charset="0"/>
              <a:cs typeface="Calibri" panose="020F0502020204030204" pitchFamily="34" charset="0"/>
            </a:endParaRPr>
          </a:p>
          <a:p>
            <a:pPr>
              <a:lnSpc>
                <a:spcPts val="2200"/>
              </a:lnSpc>
              <a:spcBef>
                <a:spcPts val="0"/>
              </a:spcBef>
            </a:pPr>
            <a:r>
              <a:rPr lang="el-GR" sz="2600" dirty="0">
                <a:latin typeface="Calibri" panose="020F0502020204030204" pitchFamily="34" charset="0"/>
                <a:cs typeface="Calibri" panose="020F0502020204030204" pitchFamily="34" charset="0"/>
              </a:rPr>
              <a:t>Βελτίωση του βιογραφικού σημειώματος</a:t>
            </a:r>
          </a:p>
          <a:p>
            <a:endParaRPr lang="el-GR" dirty="0"/>
          </a:p>
        </p:txBody>
      </p:sp>
      <p:pic>
        <p:nvPicPr>
          <p:cNvPr id="5" name="Εικόνα 4">
            <a:extLst>
              <a:ext uri="{FF2B5EF4-FFF2-40B4-BE49-F238E27FC236}">
                <a16:creationId xmlns:a16="http://schemas.microsoft.com/office/drawing/2014/main" id="{B51619FD-3325-14F4-7A4B-883FE8AB22CD}"/>
              </a:ext>
            </a:extLst>
          </p:cNvPr>
          <p:cNvPicPr>
            <a:picLocks noChangeAspect="1"/>
          </p:cNvPicPr>
          <p:nvPr/>
        </p:nvPicPr>
        <p:blipFill rotWithShape="1">
          <a:blip r:embed="rId3"/>
          <a:srcRect l="3342" r="21753"/>
          <a:stretch/>
        </p:blipFill>
        <p:spPr>
          <a:xfrm>
            <a:off x="9110477" y="1381215"/>
            <a:ext cx="2243323" cy="3170195"/>
          </a:xfrm>
          <a:prstGeom prst="rect">
            <a:avLst/>
          </a:prstGeom>
        </p:spPr>
      </p:pic>
      <p:pic>
        <p:nvPicPr>
          <p:cNvPr id="6" name="Εικόνα 5">
            <a:extLst>
              <a:ext uri="{FF2B5EF4-FFF2-40B4-BE49-F238E27FC236}">
                <a16:creationId xmlns:a16="http://schemas.microsoft.com/office/drawing/2014/main" id="{C541EDE2-2127-A699-04AE-6E4FA363B94E}"/>
              </a:ext>
            </a:extLst>
          </p:cNvPr>
          <p:cNvPicPr>
            <a:picLocks noChangeAspect="1"/>
          </p:cNvPicPr>
          <p:nvPr/>
        </p:nvPicPr>
        <p:blipFill rotWithShape="1">
          <a:blip r:embed="rId4"/>
          <a:srcRect l="8922" t="2637" r="13027"/>
          <a:stretch/>
        </p:blipFill>
        <p:spPr>
          <a:xfrm>
            <a:off x="6990337" y="1381215"/>
            <a:ext cx="2843247" cy="3145426"/>
          </a:xfrm>
          <a:prstGeom prst="rect">
            <a:avLst/>
          </a:prstGeom>
        </p:spPr>
      </p:pic>
      <p:pic>
        <p:nvPicPr>
          <p:cNvPr id="7" name="Εικόνα 6">
            <a:extLst>
              <a:ext uri="{FF2B5EF4-FFF2-40B4-BE49-F238E27FC236}">
                <a16:creationId xmlns:a16="http://schemas.microsoft.com/office/drawing/2014/main" id="{826F1C5E-6737-2747-854C-A20A8E9A8AEC}"/>
              </a:ext>
            </a:extLst>
          </p:cNvPr>
          <p:cNvPicPr>
            <a:picLocks noChangeAspect="1"/>
          </p:cNvPicPr>
          <p:nvPr/>
        </p:nvPicPr>
        <p:blipFill>
          <a:blip r:embed="rId5"/>
          <a:stretch>
            <a:fillRect/>
          </a:stretch>
        </p:blipFill>
        <p:spPr>
          <a:xfrm>
            <a:off x="6980635" y="3612099"/>
            <a:ext cx="2110923" cy="1409822"/>
          </a:xfrm>
          <a:prstGeom prst="rect">
            <a:avLst/>
          </a:prstGeom>
        </p:spPr>
      </p:pic>
      <p:pic>
        <p:nvPicPr>
          <p:cNvPr id="4" name="Εικόνα 3">
            <a:extLst>
              <a:ext uri="{FF2B5EF4-FFF2-40B4-BE49-F238E27FC236}">
                <a16:creationId xmlns:a16="http://schemas.microsoft.com/office/drawing/2014/main" id="{590C05C1-8CB3-BDCC-340C-918BDCDB7554}"/>
              </a:ext>
            </a:extLst>
          </p:cNvPr>
          <p:cNvPicPr>
            <a:picLocks noChangeAspect="1"/>
          </p:cNvPicPr>
          <p:nvPr/>
        </p:nvPicPr>
        <p:blipFill rotWithShape="1">
          <a:blip r:embed="rId6"/>
          <a:srcRect l="13036" r="8912"/>
          <a:stretch/>
        </p:blipFill>
        <p:spPr>
          <a:xfrm>
            <a:off x="8724748" y="3419609"/>
            <a:ext cx="2629052" cy="2994920"/>
          </a:xfrm>
          <a:prstGeom prst="rect">
            <a:avLst/>
          </a:prstGeom>
        </p:spPr>
      </p:pic>
      <p:pic>
        <p:nvPicPr>
          <p:cNvPr id="8" name="Εικόνα 7">
            <a:extLst>
              <a:ext uri="{FF2B5EF4-FFF2-40B4-BE49-F238E27FC236}">
                <a16:creationId xmlns:a16="http://schemas.microsoft.com/office/drawing/2014/main" id="{C1C43E6A-E21B-7AEE-DEE7-155537AFB8F9}"/>
              </a:ext>
            </a:extLst>
          </p:cNvPr>
          <p:cNvPicPr>
            <a:picLocks noChangeAspect="1"/>
          </p:cNvPicPr>
          <p:nvPr/>
        </p:nvPicPr>
        <p:blipFill>
          <a:blip r:embed="rId7"/>
          <a:stretch>
            <a:fillRect/>
          </a:stretch>
        </p:blipFill>
        <p:spPr>
          <a:xfrm rot="20928272">
            <a:off x="7121987" y="4659836"/>
            <a:ext cx="2560542" cy="1707028"/>
          </a:xfrm>
          <a:prstGeom prst="rect">
            <a:avLst/>
          </a:prstGeom>
        </p:spPr>
      </p:pic>
      <p:cxnSp>
        <p:nvCxnSpPr>
          <p:cNvPr id="10" name="Ευθεία γραμμή σύνδεσης 9">
            <a:extLst>
              <a:ext uri="{FF2B5EF4-FFF2-40B4-BE49-F238E27FC236}">
                <a16:creationId xmlns:a16="http://schemas.microsoft.com/office/drawing/2014/main" id="{1CBFAA3D-C3C8-5613-AD12-C2CD5D85CE7B}"/>
              </a:ext>
            </a:extLst>
          </p:cNvPr>
          <p:cNvCxnSpPr>
            <a:cxnSpLocks/>
          </p:cNvCxnSpPr>
          <p:nvPr/>
        </p:nvCxnSpPr>
        <p:spPr>
          <a:xfrm>
            <a:off x="11353800" y="1381215"/>
            <a:ext cx="0" cy="50333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a:extLst>
              <a:ext uri="{FF2B5EF4-FFF2-40B4-BE49-F238E27FC236}">
                <a16:creationId xmlns:a16="http://schemas.microsoft.com/office/drawing/2014/main" id="{B9ED4631-D2C9-A3EE-9CA7-4BA1D223231C}"/>
              </a:ext>
            </a:extLst>
          </p:cNvPr>
          <p:cNvCxnSpPr>
            <a:cxnSpLocks/>
          </p:cNvCxnSpPr>
          <p:nvPr/>
        </p:nvCxnSpPr>
        <p:spPr>
          <a:xfrm>
            <a:off x="6980634" y="1381215"/>
            <a:ext cx="9703" cy="35358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id="{19195E00-A5E8-EE1B-5C0F-31AD491625A4}"/>
              </a:ext>
            </a:extLst>
          </p:cNvPr>
          <p:cNvCxnSpPr>
            <a:cxnSpLocks/>
          </p:cNvCxnSpPr>
          <p:nvPr/>
        </p:nvCxnSpPr>
        <p:spPr>
          <a:xfrm>
            <a:off x="6980633" y="1381215"/>
            <a:ext cx="43731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a:extLst>
              <a:ext uri="{FF2B5EF4-FFF2-40B4-BE49-F238E27FC236}">
                <a16:creationId xmlns:a16="http://schemas.microsoft.com/office/drawing/2014/main" id="{40F05022-90B3-091A-1225-4BC1499715D9}"/>
              </a:ext>
            </a:extLst>
          </p:cNvPr>
          <p:cNvCxnSpPr>
            <a:cxnSpLocks/>
          </p:cNvCxnSpPr>
          <p:nvPr/>
        </p:nvCxnSpPr>
        <p:spPr>
          <a:xfrm>
            <a:off x="6992045" y="4917069"/>
            <a:ext cx="334041" cy="168212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a:extLst>
              <a:ext uri="{FF2B5EF4-FFF2-40B4-BE49-F238E27FC236}">
                <a16:creationId xmlns:a16="http://schemas.microsoft.com/office/drawing/2014/main" id="{2CF6B254-1EA5-674C-4764-AC40201F982A}"/>
              </a:ext>
            </a:extLst>
          </p:cNvPr>
          <p:cNvCxnSpPr>
            <a:cxnSpLocks/>
          </p:cNvCxnSpPr>
          <p:nvPr/>
        </p:nvCxnSpPr>
        <p:spPr>
          <a:xfrm flipV="1">
            <a:off x="7316126" y="6328535"/>
            <a:ext cx="1398920" cy="2706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a:extLst>
              <a:ext uri="{FF2B5EF4-FFF2-40B4-BE49-F238E27FC236}">
                <a16:creationId xmlns:a16="http://schemas.microsoft.com/office/drawing/2014/main" id="{5B8BB8AA-66F4-A7EB-4B7E-8AD708EFBB3B}"/>
              </a:ext>
            </a:extLst>
          </p:cNvPr>
          <p:cNvCxnSpPr>
            <a:cxnSpLocks/>
          </p:cNvCxnSpPr>
          <p:nvPr/>
        </p:nvCxnSpPr>
        <p:spPr>
          <a:xfrm flipV="1">
            <a:off x="8726011" y="6406435"/>
            <a:ext cx="2629052" cy="161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a:extLst>
              <a:ext uri="{FF2B5EF4-FFF2-40B4-BE49-F238E27FC236}">
                <a16:creationId xmlns:a16="http://schemas.microsoft.com/office/drawing/2014/main" id="{C85D59AD-22F2-27D2-0354-A49B24A44544}"/>
              </a:ext>
            </a:extLst>
          </p:cNvPr>
          <p:cNvCxnSpPr>
            <a:cxnSpLocks/>
          </p:cNvCxnSpPr>
          <p:nvPr/>
        </p:nvCxnSpPr>
        <p:spPr>
          <a:xfrm flipH="1">
            <a:off x="8718515" y="6301624"/>
            <a:ext cx="190" cy="13925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Google Shape;468;p9">
            <a:extLst>
              <a:ext uri="{FF2B5EF4-FFF2-40B4-BE49-F238E27FC236}">
                <a16:creationId xmlns:a16="http://schemas.microsoft.com/office/drawing/2014/main" id="{28142878-ED10-4CCA-1DB3-0064E49145B7}"/>
              </a:ext>
            </a:extLst>
          </p:cNvPr>
          <p:cNvSpPr txBox="1"/>
          <p:nvPr/>
        </p:nvSpPr>
        <p:spPr>
          <a:xfrm>
            <a:off x="0" y="0"/>
            <a:ext cx="12192000" cy="1200288"/>
          </a:xfrm>
          <a:prstGeom prst="rect">
            <a:avLst/>
          </a:prstGeom>
          <a:solidFill>
            <a:schemeClr val="tx2">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3600" b="1" dirty="0" smtClean="0">
                <a:sym typeface="Arial"/>
              </a:rPr>
              <a:t>Οφέλη από το εθελοντικό πρόγραμμα Μονάδας Ισότιμης Πρόσβασης</a:t>
            </a:r>
            <a:endParaRPr dirty="0">
              <a:solidFill>
                <a:schemeClr val="tx1"/>
              </a:solidFill>
            </a:endParaRPr>
          </a:p>
        </p:txBody>
      </p:sp>
    </p:spTree>
    <p:extLst>
      <p:ext uri="{BB962C8B-B14F-4D97-AF65-F5344CB8AC3E}">
        <p14:creationId xmlns:p14="http://schemas.microsoft.com/office/powerpoint/2010/main" val="3047788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0" name="Θέση περιεχομένου 9" descr="Free vector graphic: Telephone, Phone, Communication - Free Image on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p:pic>
      <p:sp>
        <p:nvSpPr>
          <p:cNvPr id="4" name="Θέση αριθμού διαφάνειας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l-GR" smtClean="0"/>
              <a:t>14</a:t>
            </a:fld>
            <a:endParaRPr lang="el-GR"/>
          </a:p>
        </p:txBody>
      </p:sp>
      <p:sp>
        <p:nvSpPr>
          <p:cNvPr id="7" name="Google Shape;468;p9">
            <a:extLst>
              <a:ext uri="{FF2B5EF4-FFF2-40B4-BE49-F238E27FC236}">
                <a16:creationId xmlns:a16="http://schemas.microsoft.com/office/drawing/2014/main" id="{28142878-ED10-4CCA-1DB3-0064E49145B7}"/>
              </a:ext>
            </a:extLst>
          </p:cNvPr>
          <p:cNvSpPr txBox="1"/>
          <p:nvPr/>
        </p:nvSpPr>
        <p:spPr>
          <a:xfrm>
            <a:off x="0" y="0"/>
            <a:ext cx="12192000" cy="646290"/>
          </a:xfrm>
          <a:prstGeom prst="rect">
            <a:avLst/>
          </a:prstGeom>
          <a:solidFill>
            <a:schemeClr val="tx2">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3600" b="1" dirty="0" smtClean="0">
                <a:sym typeface="Arial"/>
              </a:rPr>
              <a:t>Επικοινωνία με τη Μονάδα Ισότιμης Πρόσβασης</a:t>
            </a:r>
            <a:endParaRPr dirty="0">
              <a:solidFill>
                <a:schemeClr val="tx1"/>
              </a:solidFill>
            </a:endParaRPr>
          </a:p>
        </p:txBody>
      </p:sp>
      <p:pic>
        <p:nvPicPr>
          <p:cNvPr id="8" name="Εικόνα 7"/>
          <p:cNvPicPr>
            <a:picLocks noChangeAspect="1"/>
          </p:cNvPicPr>
          <p:nvPr/>
        </p:nvPicPr>
        <p:blipFill rotWithShape="1">
          <a:blip r:embed="rId3"/>
          <a:srcRect l="20361" t="13528" r="22772" b="5667"/>
          <a:stretch/>
        </p:blipFill>
        <p:spPr>
          <a:xfrm>
            <a:off x="8416824" y="2247900"/>
            <a:ext cx="3622776" cy="4248150"/>
          </a:xfrm>
          <a:prstGeom prst="rect">
            <a:avLst/>
          </a:prstGeom>
        </p:spPr>
      </p:pic>
      <p:sp>
        <p:nvSpPr>
          <p:cNvPr id="9" name="TextBox 8"/>
          <p:cNvSpPr txBox="1"/>
          <p:nvPr/>
        </p:nvSpPr>
        <p:spPr>
          <a:xfrm>
            <a:off x="114300" y="3810000"/>
            <a:ext cx="2533650" cy="1200329"/>
          </a:xfrm>
          <a:prstGeom prst="rect">
            <a:avLst/>
          </a:prstGeom>
          <a:noFill/>
        </p:spPr>
        <p:txBody>
          <a:bodyPr wrap="square" rtlCol="0">
            <a:spAutoFit/>
          </a:bodyPr>
          <a:lstStyle/>
          <a:p>
            <a:r>
              <a:rPr lang="en-US" sz="2400" dirty="0" smtClean="0"/>
              <a:t>24210 74345</a:t>
            </a:r>
          </a:p>
          <a:p>
            <a:r>
              <a:rPr lang="en-US" sz="2400" dirty="0" smtClean="0"/>
              <a:t>24210 74338</a:t>
            </a:r>
          </a:p>
          <a:p>
            <a:r>
              <a:rPr lang="en-US" sz="2400" dirty="0" smtClean="0"/>
              <a:t>2410 684395</a:t>
            </a:r>
            <a:endParaRPr lang="el-GR" sz="2400" dirty="0"/>
          </a:p>
        </p:txBody>
      </p:sp>
      <p:pic>
        <p:nvPicPr>
          <p:cNvPr id="11" name="Εικόνα 10" descr="Free vector graphic: Telephone, Phone, Communication - Free Image on ..."/>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2425" y="2085975"/>
            <a:ext cx="1300052" cy="1300052"/>
          </a:xfrm>
          <a:prstGeom prst="rect">
            <a:avLst/>
          </a:prstGeom>
        </p:spPr>
      </p:pic>
      <p:sp>
        <p:nvSpPr>
          <p:cNvPr id="12" name="TextBox 11"/>
          <p:cNvSpPr txBox="1"/>
          <p:nvPr/>
        </p:nvSpPr>
        <p:spPr>
          <a:xfrm>
            <a:off x="5572125" y="1181465"/>
            <a:ext cx="2533650" cy="830997"/>
          </a:xfrm>
          <a:prstGeom prst="rect">
            <a:avLst/>
          </a:prstGeom>
          <a:noFill/>
        </p:spPr>
        <p:txBody>
          <a:bodyPr wrap="square" rtlCol="0">
            <a:spAutoFit/>
          </a:bodyPr>
          <a:lstStyle/>
          <a:p>
            <a:r>
              <a:rPr lang="el-GR" sz="2400" dirty="0" smtClean="0"/>
              <a:t>Μήνυμα στο </a:t>
            </a:r>
            <a:r>
              <a:rPr lang="en-US" sz="2400" dirty="0" smtClean="0"/>
              <a:t>Instagram</a:t>
            </a:r>
            <a:endParaRPr lang="el-GR" sz="2400" dirty="0"/>
          </a:p>
        </p:txBody>
      </p:sp>
      <p:sp>
        <p:nvSpPr>
          <p:cNvPr id="13" name="TextBox 12"/>
          <p:cNvSpPr txBox="1"/>
          <p:nvPr/>
        </p:nvSpPr>
        <p:spPr>
          <a:xfrm>
            <a:off x="8867775" y="1181466"/>
            <a:ext cx="2533650" cy="830997"/>
          </a:xfrm>
          <a:prstGeom prst="rect">
            <a:avLst/>
          </a:prstGeom>
          <a:noFill/>
        </p:spPr>
        <p:txBody>
          <a:bodyPr wrap="square" rtlCol="0">
            <a:spAutoFit/>
          </a:bodyPr>
          <a:lstStyle/>
          <a:p>
            <a:r>
              <a:rPr lang="el-GR" sz="2400" dirty="0" smtClean="0"/>
              <a:t>Μήνυμα στο </a:t>
            </a:r>
            <a:r>
              <a:rPr lang="en-US" sz="2400" dirty="0" smtClean="0"/>
              <a:t>Facebook</a:t>
            </a:r>
            <a:endParaRPr lang="el-GR" sz="2400" dirty="0"/>
          </a:p>
        </p:txBody>
      </p:sp>
      <p:sp>
        <p:nvSpPr>
          <p:cNvPr id="14" name="TextBox 13"/>
          <p:cNvSpPr txBox="1"/>
          <p:nvPr/>
        </p:nvSpPr>
        <p:spPr>
          <a:xfrm>
            <a:off x="2219442" y="3810000"/>
            <a:ext cx="2533650" cy="461665"/>
          </a:xfrm>
          <a:prstGeom prst="rect">
            <a:avLst/>
          </a:prstGeom>
          <a:noFill/>
        </p:spPr>
        <p:txBody>
          <a:bodyPr wrap="square" rtlCol="0">
            <a:spAutoFit/>
          </a:bodyPr>
          <a:lstStyle/>
          <a:p>
            <a:r>
              <a:rPr lang="en-US" sz="2400" dirty="0" smtClean="0"/>
              <a:t>prosvasi@uth.gr</a:t>
            </a:r>
            <a:endParaRPr lang="el-GR" sz="2400" dirty="0"/>
          </a:p>
        </p:txBody>
      </p:sp>
      <p:pic>
        <p:nvPicPr>
          <p:cNvPr id="15" name="Εικόνα 14" descr="Email Icon Marketing · Free vector graphic on Pixabay"/>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557352" y="1819275"/>
            <a:ext cx="1542816" cy="1566752"/>
          </a:xfrm>
          <a:prstGeom prst="rect">
            <a:avLst/>
          </a:prstGeom>
        </p:spPr>
      </p:pic>
      <p:pic>
        <p:nvPicPr>
          <p:cNvPr id="16" name="Εικόνα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0555" y="2085974"/>
            <a:ext cx="2257857" cy="4772025"/>
          </a:xfrm>
          <a:prstGeom prst="rect">
            <a:avLst/>
          </a:prstGeom>
        </p:spPr>
      </p:pic>
    </p:spTree>
    <p:extLst>
      <p:ext uri="{BB962C8B-B14F-4D97-AF65-F5344CB8AC3E}">
        <p14:creationId xmlns:p14="http://schemas.microsoft.com/office/powerpoint/2010/main" val="1727966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oup of People with Different Disabilities Group of people representing a diverse range of Disabilities in society. accessibility stock illustrations">
            <a:extLst>
              <a:ext uri="{FF2B5EF4-FFF2-40B4-BE49-F238E27FC236}">
                <a16:creationId xmlns:a16="http://schemas.microsoft.com/office/drawing/2014/main" id="{E6114EB0-C0E6-09BB-FE1A-E9A6F0019B2D}"/>
              </a:ext>
            </a:extLst>
          </p:cNvPr>
          <p:cNvPicPr>
            <a:picLocks noGrp="1" noChangeAspect="1" noChangeArrowheads="1"/>
          </p:cNvPicPr>
          <p:nvPr>
            <p:ph type="pic" idx="1"/>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5527" r="5527"/>
          <a:stretch>
            <a:fillRect/>
          </a:stretch>
        </p:blipFill>
        <p:spPr bwMode="auto">
          <a:xfrm>
            <a:off x="1950141" y="1"/>
            <a:ext cx="8216735" cy="6858000"/>
          </a:xfrm>
          <a:prstGeom prst="rect">
            <a:avLst/>
          </a:prstGeom>
          <a:noFill/>
          <a:effectLst>
            <a:outerShdw blurRad="50800" dist="50800" dir="5400000" algn="ctr" rotWithShape="0">
              <a:srgbClr val="000000">
                <a:alpha val="1000"/>
              </a:srgbClr>
            </a:outerShdw>
          </a:effectLst>
          <a:extLst>
            <a:ext uri="{909E8E84-426E-40DD-AFC4-6F175D3DCCD1}">
              <a14:hiddenFill xmlns:a14="http://schemas.microsoft.com/office/drawing/2010/main">
                <a:solidFill>
                  <a:srgbClr val="FFFFFF"/>
                </a:solidFill>
              </a14:hiddenFill>
            </a:ext>
          </a:extLst>
        </p:spPr>
      </p:pic>
      <p:graphicFrame>
        <p:nvGraphicFramePr>
          <p:cNvPr id="3" name="Διάγραμμα 2">
            <a:extLst>
              <a:ext uri="{FF2B5EF4-FFF2-40B4-BE49-F238E27FC236}">
                <a16:creationId xmlns:a16="http://schemas.microsoft.com/office/drawing/2014/main" id="{BE9000DE-7D0A-FD71-2458-51B6EECC84FE}"/>
              </a:ext>
            </a:extLst>
          </p:cNvPr>
          <p:cNvGraphicFramePr/>
          <p:nvPr>
            <p:extLst>
              <p:ext uri="{D42A27DB-BD31-4B8C-83A1-F6EECF244321}">
                <p14:modId xmlns:p14="http://schemas.microsoft.com/office/powerpoint/2010/main" val="3742793947"/>
              </p:ext>
            </p:extLst>
          </p:nvPr>
        </p:nvGraphicFramePr>
        <p:xfrm>
          <a:off x="1371600" y="1589920"/>
          <a:ext cx="8686800" cy="42946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Τίτλος 1"/>
          <p:cNvSpPr>
            <a:spLocks noGrp="1"/>
          </p:cNvSpPr>
          <p:nvPr>
            <p:ph type="title"/>
          </p:nvPr>
        </p:nvSpPr>
        <p:spPr>
          <a:xfrm>
            <a:off x="112731" y="13137"/>
            <a:ext cx="10054145" cy="781823"/>
          </a:xfrm>
          <a:solidFill>
            <a:schemeClr val="accent3">
              <a:lumMod val="20000"/>
              <a:lumOff val="80000"/>
            </a:schemeClr>
          </a:solidFill>
        </p:spPr>
        <p:txBody>
          <a:bodyPr rtlCol="0">
            <a:normAutofit/>
          </a:bodyPr>
          <a:lstStyle/>
          <a:p>
            <a:pPr rtl="0"/>
            <a:r>
              <a:rPr lang="el-GR" sz="3600" b="1" dirty="0"/>
              <a:t>Στόχος της ΠΡΟΣΒΑΣΗΣ</a:t>
            </a:r>
          </a:p>
        </p:txBody>
      </p:sp>
      <p:sp>
        <p:nvSpPr>
          <p:cNvPr id="4" name="Google Shape;133;p3">
            <a:extLst>
              <a:ext uri="{FF2B5EF4-FFF2-40B4-BE49-F238E27FC236}">
                <a16:creationId xmlns:a16="http://schemas.microsoft.com/office/drawing/2014/main" id="{EC393A8A-00D8-C231-EAA4-2FD027749352}"/>
              </a:ext>
            </a:extLst>
          </p:cNvPr>
          <p:cNvSpPr txBox="1">
            <a:spLocks/>
          </p:cNvSpPr>
          <p:nvPr/>
        </p:nvSpPr>
        <p:spPr>
          <a:xfrm>
            <a:off x="0" y="1"/>
            <a:ext cx="12192000" cy="1280160"/>
          </a:xfrm>
          <a:prstGeom prst="rect">
            <a:avLst/>
          </a:prstGeom>
          <a:solidFill>
            <a:schemeClr val="accent2">
              <a:lumMod val="40000"/>
              <a:lumOff val="60000"/>
            </a:schemeClr>
          </a:solidFill>
          <a:ln>
            <a:noFill/>
          </a:ln>
        </p:spPr>
        <p:txBody>
          <a:bodyPr spcFirstLastPara="1" wrap="square" lIns="91425" tIns="45700" rIns="91425" bIns="45700" rtlCol="0" anchor="ctr"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0"/>
              </a:spcBef>
              <a:buClr>
                <a:schemeClr val="dk1"/>
              </a:buClr>
              <a:buSzPts val="3600"/>
              <a:buFont typeface="Arial Black"/>
              <a:buNone/>
            </a:pPr>
            <a:r>
              <a:rPr lang="el-GR" sz="3600" dirty="0">
                <a:latin typeface="Arial Black"/>
                <a:ea typeface="Arial Black"/>
                <a:cs typeface="Arial Black"/>
                <a:sym typeface="Arial Black"/>
              </a:rPr>
              <a:t>Στόχος της </a:t>
            </a:r>
            <a:r>
              <a:rPr lang="el-GR" sz="3600" dirty="0" smtClean="0">
                <a:latin typeface="Arial Black"/>
                <a:ea typeface="Arial Black"/>
                <a:cs typeface="Arial Black"/>
                <a:sym typeface="Arial Black"/>
              </a:rPr>
              <a:t>Μονάδας Ισότιμης Πρόσβασης</a:t>
            </a:r>
            <a:endParaRPr lang="el-GR" sz="3600" dirty="0">
              <a:latin typeface="Arial Black"/>
              <a:ea typeface="Arial Black"/>
              <a:cs typeface="Arial Black"/>
              <a:sym typeface="Arial Black"/>
            </a:endParaRPr>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a:xfrm>
            <a:off x="-9922" y="0"/>
            <a:ext cx="12201922" cy="807720"/>
          </a:xfrm>
          <a:solidFill>
            <a:schemeClr val="accent2">
              <a:lumMod val="40000"/>
              <a:lumOff val="60000"/>
            </a:schemeClr>
          </a:solidFill>
        </p:spPr>
        <p:txBody>
          <a:bodyPr/>
          <a:lstStyle/>
          <a:p>
            <a:pPr lvl="0" algn="l">
              <a:spcBef>
                <a:spcPts val="0"/>
              </a:spcBef>
              <a:buClr>
                <a:schemeClr val="lt1"/>
              </a:buClr>
              <a:buSzPts val="3600"/>
            </a:pPr>
            <a:r>
              <a:rPr lang="el-GR" sz="3600" dirty="0">
                <a:solidFill>
                  <a:schemeClr val="tx1"/>
                </a:solidFill>
                <a:latin typeface="Arial Black"/>
                <a:ea typeface="Arial Black"/>
                <a:cs typeface="Arial Black"/>
                <a:sym typeface="Arial Black"/>
              </a:rPr>
              <a:t>Η </a:t>
            </a:r>
            <a:r>
              <a:rPr lang="el-GR" sz="3600" dirty="0" smtClean="0">
                <a:latin typeface="Arial Black"/>
                <a:ea typeface="Arial Black"/>
                <a:cs typeface="Arial Black"/>
                <a:sym typeface="Arial Black"/>
              </a:rPr>
              <a:t>Μονάδα </a:t>
            </a:r>
            <a:r>
              <a:rPr lang="el-GR" sz="3600" dirty="0">
                <a:latin typeface="Arial Black"/>
                <a:ea typeface="Arial Black"/>
                <a:cs typeface="Arial Black"/>
                <a:sym typeface="Arial Black"/>
              </a:rPr>
              <a:t>Ισότιμης Πρόσβασης</a:t>
            </a:r>
            <a:r>
              <a:rPr lang="el-GR" sz="3600" dirty="0" smtClean="0">
                <a:solidFill>
                  <a:schemeClr val="tx1"/>
                </a:solidFill>
                <a:latin typeface="Arial Black"/>
                <a:ea typeface="Arial Black"/>
                <a:cs typeface="Arial Black"/>
                <a:sym typeface="Arial Black"/>
              </a:rPr>
              <a:t> </a:t>
            </a:r>
            <a:r>
              <a:rPr lang="el-GR" sz="3600" dirty="0">
                <a:solidFill>
                  <a:schemeClr val="tx1"/>
                </a:solidFill>
                <a:latin typeface="Arial Black"/>
                <a:ea typeface="Arial Black"/>
                <a:cs typeface="Arial Black"/>
                <a:sym typeface="Arial Black"/>
              </a:rPr>
              <a:t>μέχρι σήμερα…</a:t>
            </a:r>
            <a:endParaRPr lang="el-GR" sz="3600" dirty="0">
              <a:solidFill>
                <a:schemeClr val="tx1"/>
              </a:solidFill>
            </a:endParaRPr>
          </a:p>
        </p:txBody>
      </p:sp>
      <p:grpSp>
        <p:nvGrpSpPr>
          <p:cNvPr id="6" name="Ομάδα 5"/>
          <p:cNvGrpSpPr/>
          <p:nvPr/>
        </p:nvGrpSpPr>
        <p:grpSpPr>
          <a:xfrm>
            <a:off x="539809" y="3021649"/>
            <a:ext cx="11036106" cy="736915"/>
            <a:chOff x="539809" y="3021650"/>
            <a:chExt cx="8619442" cy="655382"/>
          </a:xfrm>
        </p:grpSpPr>
        <p:sp>
          <p:nvSpPr>
            <p:cNvPr id="38" name="Rectangle: Rounded Corners 2">
              <a:extLst>
                <a:ext uri="{FF2B5EF4-FFF2-40B4-BE49-F238E27FC236}">
                  <a16:creationId xmlns:a16="http://schemas.microsoft.com/office/drawing/2014/main" id="{62DC76B0-871F-4427-B9A6-DF9FC69E5958}"/>
                </a:ext>
              </a:extLst>
            </p:cNvPr>
            <p:cNvSpPr/>
            <p:nvPr/>
          </p:nvSpPr>
          <p:spPr>
            <a:xfrm>
              <a:off x="539809" y="3116563"/>
              <a:ext cx="2122714" cy="46555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
              <a:extLst>
                <a:ext uri="{FF2B5EF4-FFF2-40B4-BE49-F238E27FC236}">
                  <a16:creationId xmlns:a16="http://schemas.microsoft.com/office/drawing/2014/main" id="{7A970858-96FF-4E41-B174-7D6901DB5B54}"/>
                </a:ext>
              </a:extLst>
            </p:cNvPr>
            <p:cNvSpPr/>
            <p:nvPr/>
          </p:nvSpPr>
          <p:spPr>
            <a:xfrm>
              <a:off x="2688849" y="3116563"/>
              <a:ext cx="2122714" cy="46555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5">
              <a:extLst>
                <a:ext uri="{FF2B5EF4-FFF2-40B4-BE49-F238E27FC236}">
                  <a16:creationId xmlns:a16="http://schemas.microsoft.com/office/drawing/2014/main" id="{96B73F9A-A687-4A73-BFED-BE38BCC61FB8}"/>
                </a:ext>
              </a:extLst>
            </p:cNvPr>
            <p:cNvSpPr/>
            <p:nvPr/>
          </p:nvSpPr>
          <p:spPr>
            <a:xfrm>
              <a:off x="4864041" y="3116563"/>
              <a:ext cx="4295210" cy="46555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7">
              <a:extLst>
                <a:ext uri="{FF2B5EF4-FFF2-40B4-BE49-F238E27FC236}">
                  <a16:creationId xmlns:a16="http://schemas.microsoft.com/office/drawing/2014/main" id="{8497C4A3-7E98-4762-B7A7-C57EEAC99634}"/>
                </a:ext>
              </a:extLst>
            </p:cNvPr>
            <p:cNvSpPr/>
            <p:nvPr/>
          </p:nvSpPr>
          <p:spPr>
            <a:xfrm>
              <a:off x="2347995" y="3021650"/>
              <a:ext cx="655382" cy="655382"/>
            </a:xfrm>
            <a:prstGeom prst="ellipse">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8">
              <a:extLst>
                <a:ext uri="{FF2B5EF4-FFF2-40B4-BE49-F238E27FC236}">
                  <a16:creationId xmlns:a16="http://schemas.microsoft.com/office/drawing/2014/main" id="{428E5344-D373-4506-8425-D7998767BEE0}"/>
                </a:ext>
              </a:extLst>
            </p:cNvPr>
            <p:cNvSpPr/>
            <p:nvPr/>
          </p:nvSpPr>
          <p:spPr>
            <a:xfrm>
              <a:off x="4510199" y="3021650"/>
              <a:ext cx="655382" cy="655382"/>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직사각형 113">
              <a:extLst>
                <a:ext uri="{FF2B5EF4-FFF2-40B4-BE49-F238E27FC236}">
                  <a16:creationId xmlns:a16="http://schemas.microsoft.com/office/drawing/2014/main" id="{F525FD4A-8E31-462B-92B0-C6C70F7DD12B}"/>
                </a:ext>
              </a:extLst>
            </p:cNvPr>
            <p:cNvSpPr>
              <a:spLocks noChangeArrowheads="1"/>
            </p:cNvSpPr>
            <p:nvPr/>
          </p:nvSpPr>
          <p:spPr bwMode="auto">
            <a:xfrm>
              <a:off x="5395981" y="3152515"/>
              <a:ext cx="1554503"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l-GR" altLang="ko-KR" sz="2000" b="1" spc="300" dirty="0">
                  <a:solidFill>
                    <a:schemeClr val="bg1"/>
                  </a:solidFill>
                  <a:cs typeface="Arial" charset="0"/>
                </a:rPr>
                <a:t>Σήμερα</a:t>
              </a:r>
              <a:endParaRPr lang="ko-KR" altLang="en-US" sz="2000" spc="300" dirty="0">
                <a:solidFill>
                  <a:schemeClr val="bg1"/>
                </a:solidFill>
              </a:endParaRPr>
            </a:p>
          </p:txBody>
        </p:sp>
        <p:sp>
          <p:nvSpPr>
            <p:cNvPr id="56" name="직사각형 113">
              <a:extLst>
                <a:ext uri="{FF2B5EF4-FFF2-40B4-BE49-F238E27FC236}">
                  <a16:creationId xmlns:a16="http://schemas.microsoft.com/office/drawing/2014/main" id="{29A1A982-E7A0-4790-90B6-9A0911E8B2DE}"/>
                </a:ext>
              </a:extLst>
            </p:cNvPr>
            <p:cNvSpPr>
              <a:spLocks noChangeArrowheads="1"/>
            </p:cNvSpPr>
            <p:nvPr/>
          </p:nvSpPr>
          <p:spPr bwMode="auto">
            <a:xfrm>
              <a:off x="3227196" y="3152515"/>
              <a:ext cx="108551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l-GR" sz="2000" b="1" spc="300" dirty="0">
                  <a:solidFill>
                    <a:schemeClr val="bg1"/>
                  </a:solidFill>
                  <a:cs typeface="Arial" charset="0"/>
                  <a:sym typeface="Century Gothic"/>
                </a:rPr>
                <a:t>2012</a:t>
              </a:r>
              <a:endParaRPr lang="ko-KR" altLang="en-US" sz="2000" b="1" spc="300" dirty="0">
                <a:solidFill>
                  <a:schemeClr val="bg1"/>
                </a:solidFill>
                <a:cs typeface="Arial" charset="0"/>
              </a:endParaRPr>
            </a:p>
          </p:txBody>
        </p:sp>
        <p:sp>
          <p:nvSpPr>
            <p:cNvPr id="57" name="직사각형 113">
              <a:extLst>
                <a:ext uri="{FF2B5EF4-FFF2-40B4-BE49-F238E27FC236}">
                  <a16:creationId xmlns:a16="http://schemas.microsoft.com/office/drawing/2014/main" id="{5D59D841-FBFD-44B2-9DD2-9E9543FB6CC2}"/>
                </a:ext>
              </a:extLst>
            </p:cNvPr>
            <p:cNvSpPr>
              <a:spLocks noChangeArrowheads="1"/>
            </p:cNvSpPr>
            <p:nvPr/>
          </p:nvSpPr>
          <p:spPr bwMode="auto">
            <a:xfrm>
              <a:off x="628725" y="3152515"/>
              <a:ext cx="1744144"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spc="300" dirty="0">
                  <a:solidFill>
                    <a:schemeClr val="bg1"/>
                  </a:solidFill>
                  <a:cs typeface="Arial" charset="0"/>
                </a:rPr>
                <a:t>2008-2012</a:t>
              </a:r>
            </a:p>
          </p:txBody>
        </p:sp>
        <p:sp>
          <p:nvSpPr>
            <p:cNvPr id="63" name="Rounded Rectangle 5">
              <a:extLst>
                <a:ext uri="{FF2B5EF4-FFF2-40B4-BE49-F238E27FC236}">
                  <a16:creationId xmlns:a16="http://schemas.microsoft.com/office/drawing/2014/main" id="{0C0B1674-B57D-49CE-87F0-601737252DE0}"/>
                </a:ext>
              </a:extLst>
            </p:cNvPr>
            <p:cNvSpPr/>
            <p:nvPr/>
          </p:nvSpPr>
          <p:spPr>
            <a:xfrm flipH="1">
              <a:off x="4719733" y="3241055"/>
              <a:ext cx="288616" cy="23809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
        <p:nvSpPr>
          <p:cNvPr id="3" name="Google Shape;220;p6">
            <a:extLst>
              <a:ext uri="{FF2B5EF4-FFF2-40B4-BE49-F238E27FC236}">
                <a16:creationId xmlns:a16="http://schemas.microsoft.com/office/drawing/2014/main" id="{679BB45A-D483-D938-B0BE-69F2BFE99A50}"/>
              </a:ext>
            </a:extLst>
          </p:cNvPr>
          <p:cNvSpPr txBox="1"/>
          <p:nvPr/>
        </p:nvSpPr>
        <p:spPr>
          <a:xfrm>
            <a:off x="3694097" y="4066072"/>
            <a:ext cx="1824775"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400" b="1" dirty="0">
                <a:solidFill>
                  <a:schemeClr val="tx1"/>
                </a:solidFill>
                <a:ea typeface="Century Gothic"/>
                <a:cs typeface="Century Gothic"/>
                <a:sym typeface="Century Gothic"/>
              </a:rPr>
              <a:t>Επίσημη υπηρεσία του ΠΘ</a:t>
            </a:r>
            <a:endParaRPr sz="2400" b="1" dirty="0">
              <a:solidFill>
                <a:schemeClr val="tx1"/>
              </a:solidFill>
            </a:endParaRPr>
          </a:p>
        </p:txBody>
      </p:sp>
      <p:sp>
        <p:nvSpPr>
          <p:cNvPr id="4" name="Google Shape;213;p6">
            <a:extLst>
              <a:ext uri="{FF2B5EF4-FFF2-40B4-BE49-F238E27FC236}">
                <a16:creationId xmlns:a16="http://schemas.microsoft.com/office/drawing/2014/main" id="{43A51A34-0355-D106-A3D4-514E19566FB2}"/>
              </a:ext>
            </a:extLst>
          </p:cNvPr>
          <p:cNvSpPr txBox="1"/>
          <p:nvPr/>
        </p:nvSpPr>
        <p:spPr>
          <a:xfrm>
            <a:off x="539809" y="3927552"/>
            <a:ext cx="2637728" cy="26776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400" b="1" dirty="0" smtClean="0">
                <a:ea typeface="Century Gothic"/>
                <a:cs typeface="Century Gothic"/>
                <a:sym typeface="Century Gothic"/>
              </a:rPr>
              <a:t>Έναρξη/ πρόγραμμα</a:t>
            </a:r>
            <a:endParaRPr sz="2400" b="1" dirty="0">
              <a:ea typeface="Century Gothic"/>
              <a:cs typeface="Century Gothic"/>
              <a:sym typeface="Century Gothic"/>
            </a:endParaRPr>
          </a:p>
          <a:p>
            <a:pPr lvl="0" algn="ctr"/>
            <a:r>
              <a:rPr lang="el-GR" sz="2400" b="1" dirty="0"/>
              <a:t>στο πλαίσιο των </a:t>
            </a:r>
            <a:r>
              <a:rPr lang="el-GR" sz="2400" b="1" dirty="0" err="1"/>
              <a:t>στοχευμένων</a:t>
            </a:r>
            <a:r>
              <a:rPr lang="el-GR" sz="2400" b="1" dirty="0"/>
              <a:t> δράσεων της Επιτροπής ερευνών του </a:t>
            </a:r>
            <a:r>
              <a:rPr lang="el-GR" sz="2400" b="1" dirty="0" err="1"/>
              <a:t>Π.Θ</a:t>
            </a:r>
            <a:r>
              <a:rPr lang="el-GR" sz="2400" b="1" dirty="0" smtClean="0">
                <a:ea typeface="Century Gothic"/>
                <a:cs typeface="Century Gothic"/>
                <a:sym typeface="Century Gothic"/>
              </a:rPr>
              <a:t> </a:t>
            </a:r>
            <a:endParaRPr sz="2400" b="1" dirty="0"/>
          </a:p>
        </p:txBody>
      </p:sp>
      <p:sp>
        <p:nvSpPr>
          <p:cNvPr id="5" name="Google Shape;228;p6">
            <a:extLst>
              <a:ext uri="{FF2B5EF4-FFF2-40B4-BE49-F238E27FC236}">
                <a16:creationId xmlns:a16="http://schemas.microsoft.com/office/drawing/2014/main" id="{93EC36F2-F154-153E-74E5-FA63067E4080}"/>
              </a:ext>
            </a:extLst>
          </p:cNvPr>
          <p:cNvSpPr txBox="1"/>
          <p:nvPr/>
        </p:nvSpPr>
        <p:spPr>
          <a:xfrm>
            <a:off x="6945549" y="3853418"/>
            <a:ext cx="373542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1" dirty="0">
                <a:solidFill>
                  <a:schemeClr val="tx1"/>
                </a:solidFill>
                <a:ea typeface="Century Gothic"/>
                <a:cs typeface="Century Gothic"/>
                <a:sym typeface="Century Gothic"/>
              </a:rPr>
              <a:t> </a:t>
            </a:r>
            <a:r>
              <a:rPr lang="el-GR" sz="2400" b="1" dirty="0" smtClean="0">
                <a:solidFill>
                  <a:schemeClr val="tx1"/>
                </a:solidFill>
              </a:rPr>
              <a:t>Μονάδα Ισότιμης Πρόσβασης </a:t>
            </a:r>
            <a:endParaRPr sz="2400" b="1" dirty="0">
              <a:solidFill>
                <a:schemeClr val="tx1"/>
              </a:solidFill>
            </a:endParaRPr>
          </a:p>
        </p:txBody>
      </p:sp>
    </p:spTree>
    <p:extLst>
      <p:ext uri="{BB962C8B-B14F-4D97-AF65-F5344CB8AC3E}">
        <p14:creationId xmlns:p14="http://schemas.microsoft.com/office/powerpoint/2010/main" val="39796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7" name="Google Shape;247;p7"/>
          <p:cNvSpPr txBox="1">
            <a:spLocks noGrp="1"/>
          </p:cNvSpPr>
          <p:nvPr>
            <p:ph type="title"/>
          </p:nvPr>
        </p:nvSpPr>
        <p:spPr>
          <a:xfrm>
            <a:off x="0" y="-4009"/>
            <a:ext cx="12192000" cy="869773"/>
          </a:xfrm>
          <a:prstGeom prst="rect">
            <a:avLst/>
          </a:prstGeom>
          <a:solidFill>
            <a:schemeClr val="accent2">
              <a:lumMod val="40000"/>
              <a:lumOff val="60000"/>
            </a:schemeClr>
          </a:solidFill>
          <a:ln>
            <a:noFill/>
          </a:ln>
        </p:spPr>
        <p:txBody>
          <a:bodyPr spcFirstLastPara="1" wrap="square" lIns="91425" tIns="45700" rIns="91425" bIns="45700" anchor="ctr" anchorCtr="0">
            <a:normAutofit/>
          </a:bodyPr>
          <a:lstStyle/>
          <a:p>
            <a:pPr lvl="0" algn="l">
              <a:buClr>
                <a:schemeClr val="dk1"/>
              </a:buClr>
              <a:buSzPts val="3600"/>
            </a:pPr>
            <a:r>
              <a:rPr lang="el-GR" sz="3600" dirty="0" err="1">
                <a:solidFill>
                  <a:schemeClr val="tx1"/>
                </a:solidFill>
                <a:latin typeface="Arial Black" panose="020B0A04020102020204" pitchFamily="34" charset="0"/>
                <a:ea typeface="Arial Black"/>
                <a:cs typeface="Arial Black"/>
                <a:sym typeface="Arial Black"/>
              </a:rPr>
              <a:t>Oργάνωση</a:t>
            </a:r>
            <a:r>
              <a:rPr lang="el-GR" sz="3600" dirty="0">
                <a:solidFill>
                  <a:schemeClr val="tx1"/>
                </a:solidFill>
                <a:latin typeface="Arial Black" panose="020B0A04020102020204" pitchFamily="34" charset="0"/>
                <a:ea typeface="Arial Black"/>
                <a:cs typeface="Arial Black"/>
                <a:sym typeface="Arial Black"/>
              </a:rPr>
              <a:t> της </a:t>
            </a:r>
            <a:r>
              <a:rPr lang="el-GR" sz="3600" dirty="0">
                <a:latin typeface="Arial Black" panose="020B0A04020102020204" pitchFamily="34" charset="0"/>
                <a:ea typeface="Arial Black"/>
                <a:cs typeface="Arial Black"/>
                <a:sym typeface="Arial Black"/>
              </a:rPr>
              <a:t>Μονάδας Ισότιμης Πρόσβασης</a:t>
            </a:r>
            <a:endParaRPr sz="3600" dirty="0">
              <a:solidFill>
                <a:schemeClr val="tx1"/>
              </a:solidFill>
              <a:latin typeface="Arial Black" panose="020B0A04020102020204" pitchFamily="34" charset="0"/>
              <a:ea typeface="Arial Black"/>
              <a:cs typeface="Arial Black"/>
              <a:sym typeface="Arial Black"/>
            </a:endParaRPr>
          </a:p>
        </p:txBody>
      </p:sp>
      <p:sp>
        <p:nvSpPr>
          <p:cNvPr id="246" name="Google Shape;246;p7"/>
          <p:cNvSpPr txBox="1"/>
          <p:nvPr/>
        </p:nvSpPr>
        <p:spPr>
          <a:xfrm>
            <a:off x="5203413" y="2563091"/>
            <a:ext cx="171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800" b="1">
                <a:solidFill>
                  <a:schemeClr val="tx1"/>
                </a:solidFill>
                <a:sym typeface="Arial"/>
              </a:rPr>
              <a:t> </a:t>
            </a:r>
            <a:endParaRPr>
              <a:solidFill>
                <a:schemeClr val="tx1"/>
              </a:solidFill>
            </a:endParaRPr>
          </a:p>
        </p:txBody>
      </p:sp>
      <p:grpSp>
        <p:nvGrpSpPr>
          <p:cNvPr id="254" name="Google Shape;254;p7"/>
          <p:cNvGrpSpPr/>
          <p:nvPr/>
        </p:nvGrpSpPr>
        <p:grpSpPr>
          <a:xfrm>
            <a:off x="2638311" y="875092"/>
            <a:ext cx="6891736" cy="5450705"/>
            <a:chOff x="618131" y="-32039"/>
            <a:chExt cx="6891736" cy="5450705"/>
          </a:xfrm>
        </p:grpSpPr>
        <p:sp>
          <p:nvSpPr>
            <p:cNvPr id="255" name="Google Shape;255;p7"/>
            <p:cNvSpPr/>
            <p:nvPr/>
          </p:nvSpPr>
          <p:spPr>
            <a:xfrm>
              <a:off x="1374164" y="-32039"/>
              <a:ext cx="5379671" cy="5379671"/>
            </a:xfrm>
            <a:custGeom>
              <a:avLst/>
              <a:gdLst/>
              <a:ahLst/>
              <a:cxnLst/>
              <a:rect l="l" t="t" r="r" b="b"/>
              <a:pathLst>
                <a:path w="120000" h="120000" extrusionOk="0">
                  <a:moveTo>
                    <a:pt x="79157" y="6934"/>
                  </a:moveTo>
                  <a:lnTo>
                    <a:pt x="79157" y="6934"/>
                  </a:lnTo>
                  <a:cubicBezTo>
                    <a:pt x="103170" y="15603"/>
                    <a:pt x="118369" y="39316"/>
                    <a:pt x="116217" y="64755"/>
                  </a:cubicBezTo>
                  <a:cubicBezTo>
                    <a:pt x="114066" y="90193"/>
                    <a:pt x="95100" y="111017"/>
                    <a:pt x="69973" y="115530"/>
                  </a:cubicBezTo>
                  <a:cubicBezTo>
                    <a:pt x="44846" y="120042"/>
                    <a:pt x="19819" y="107119"/>
                    <a:pt x="8950" y="84019"/>
                  </a:cubicBezTo>
                  <a:cubicBezTo>
                    <a:pt x="-1918" y="60919"/>
                    <a:pt x="4079" y="33399"/>
                    <a:pt x="23575" y="16917"/>
                  </a:cubicBezTo>
                  <a:lnTo>
                    <a:pt x="21527" y="13995"/>
                  </a:lnTo>
                  <a:lnTo>
                    <a:pt x="29527" y="16525"/>
                  </a:lnTo>
                  <a:lnTo>
                    <a:pt x="29457" y="25310"/>
                  </a:lnTo>
                  <a:lnTo>
                    <a:pt x="27411" y="22390"/>
                  </a:lnTo>
                  <a:lnTo>
                    <a:pt x="27411" y="22390"/>
                  </a:lnTo>
                  <a:cubicBezTo>
                    <a:pt x="10435" y="37100"/>
                    <a:pt x="5417" y="61359"/>
                    <a:pt x="15165" y="81596"/>
                  </a:cubicBezTo>
                  <a:cubicBezTo>
                    <a:pt x="24913" y="101834"/>
                    <a:pt x="47010" y="113032"/>
                    <a:pt x="69094" y="108927"/>
                  </a:cubicBezTo>
                  <a:cubicBezTo>
                    <a:pt x="91179" y="104822"/>
                    <a:pt x="107776" y="86432"/>
                    <a:pt x="109601" y="64043"/>
                  </a:cubicBezTo>
                  <a:cubicBezTo>
                    <a:pt x="111426" y="41655"/>
                    <a:pt x="98026" y="20819"/>
                    <a:pt x="76898" y="13192"/>
                  </a:cubicBezTo>
                  <a:close/>
                </a:path>
              </a:pathLst>
            </a:custGeom>
            <a:solidFill>
              <a:schemeClr val="tx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56" name="Google Shape;256;p7"/>
            <p:cNvSpPr/>
            <p:nvPr/>
          </p:nvSpPr>
          <p:spPr>
            <a:xfrm>
              <a:off x="2799953" y="2274"/>
              <a:ext cx="2528093" cy="1264046"/>
            </a:xfrm>
            <a:prstGeom prst="roundRect">
              <a:avLst>
                <a:gd name="adj" fmla="val 16667"/>
              </a:avLst>
            </a:prstGeom>
            <a:solidFill>
              <a:schemeClr val="accent1">
                <a:lumMod val="60000"/>
                <a:lumOff val="40000"/>
              </a:schemeClr>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57" name="Google Shape;257;p7"/>
            <p:cNvSpPr txBox="1"/>
            <p:nvPr/>
          </p:nvSpPr>
          <p:spPr>
            <a:xfrm>
              <a:off x="2861659" y="63980"/>
              <a:ext cx="2404681" cy="1140634"/>
            </a:xfrm>
            <a:prstGeom prst="rect">
              <a:avLst/>
            </a:prstGeom>
            <a:noFill/>
            <a:ln>
              <a:noFill/>
            </a:ln>
          </p:spPr>
          <p:txBody>
            <a:bodyPr spcFirstLastPara="1" wrap="square" lIns="87625" tIns="87625" rIns="87625" bIns="87625" anchor="ctr" anchorCtr="0">
              <a:noAutofit/>
            </a:bodyPr>
            <a:lstStyle/>
            <a:p>
              <a:pPr lvl="0" algn="ctr">
                <a:lnSpc>
                  <a:spcPct val="90000"/>
                </a:lnSpc>
                <a:buClr>
                  <a:schemeClr val="dk1"/>
                </a:buClr>
                <a:buSzPts val="2300"/>
              </a:pPr>
              <a:r>
                <a:rPr lang="el-GR" sz="2300" b="1" dirty="0">
                  <a:solidFill>
                    <a:sysClr val="windowText" lastClr="000000"/>
                  </a:solidFill>
                  <a:ea typeface="Arial"/>
                  <a:cs typeface="Arial"/>
                  <a:sym typeface="Arial"/>
                </a:rPr>
                <a:t>Επιτροπή Ισότιμης </a:t>
              </a:r>
              <a:r>
                <a:rPr lang="el-GR" sz="2300" b="1" dirty="0" err="1">
                  <a:solidFill>
                    <a:sysClr val="windowText" lastClr="000000"/>
                  </a:solidFill>
                  <a:sym typeface="Arial"/>
                </a:rPr>
                <a:t>Προσβασης</a:t>
              </a:r>
              <a:endParaRPr lang="el-GR" sz="2300" dirty="0">
                <a:solidFill>
                  <a:sysClr val="windowText" lastClr="000000"/>
                </a:solidFill>
                <a:latin typeface="Calibri"/>
                <a:ea typeface="Calibri"/>
                <a:cs typeface="Calibri"/>
                <a:sym typeface="Calibri"/>
              </a:endParaRPr>
            </a:p>
          </p:txBody>
        </p:sp>
        <p:sp>
          <p:nvSpPr>
            <p:cNvPr id="258" name="Google Shape;258;p7"/>
            <p:cNvSpPr/>
            <p:nvPr/>
          </p:nvSpPr>
          <p:spPr>
            <a:xfrm>
              <a:off x="4981774" y="1587460"/>
              <a:ext cx="2528093" cy="1264046"/>
            </a:xfrm>
            <a:prstGeom prst="roundRect">
              <a:avLst>
                <a:gd name="adj" fmla="val 16667"/>
              </a:avLst>
            </a:prstGeom>
            <a:solidFill>
              <a:schemeClr val="accent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59" name="Google Shape;259;p7"/>
            <p:cNvSpPr txBox="1"/>
            <p:nvPr/>
          </p:nvSpPr>
          <p:spPr>
            <a:xfrm>
              <a:off x="5043480" y="1649166"/>
              <a:ext cx="2404681" cy="1140634"/>
            </a:xfrm>
            <a:prstGeom prst="rect">
              <a:avLst/>
            </a:prstGeom>
            <a:noFill/>
            <a:ln>
              <a:noFill/>
            </a:ln>
          </p:spPr>
          <p:txBody>
            <a:bodyPr spcFirstLastPara="1" wrap="square" lIns="87625" tIns="87625" rIns="87625" bIns="87625" anchor="ctr" anchorCtr="0">
              <a:noAutofit/>
            </a:bodyPr>
            <a:lstStyle/>
            <a:p>
              <a:pPr lvl="0" algn="ctr">
                <a:lnSpc>
                  <a:spcPct val="90000"/>
                </a:lnSpc>
                <a:buClr>
                  <a:schemeClr val="dk1"/>
                </a:buClr>
                <a:buSzPts val="2300"/>
              </a:pPr>
              <a:r>
                <a:rPr lang="el-GR" sz="2300" b="1" dirty="0">
                  <a:solidFill>
                    <a:sysClr val="windowText" lastClr="000000"/>
                  </a:solidFill>
                  <a:sym typeface="Arial"/>
                </a:rPr>
                <a:t>Συνδετικοί Κρίκοι</a:t>
              </a:r>
              <a:endParaRPr lang="el-GR" sz="2300" dirty="0">
                <a:solidFill>
                  <a:sysClr val="windowText" lastClr="000000"/>
                </a:solidFill>
                <a:latin typeface="Calibri"/>
                <a:ea typeface="Calibri"/>
                <a:cs typeface="Calibri"/>
                <a:sym typeface="Calibri"/>
              </a:endParaRPr>
            </a:p>
          </p:txBody>
        </p:sp>
        <p:sp>
          <p:nvSpPr>
            <p:cNvPr id="260" name="Google Shape;260;p7"/>
            <p:cNvSpPr/>
            <p:nvPr/>
          </p:nvSpPr>
          <p:spPr>
            <a:xfrm>
              <a:off x="4535828" y="4154620"/>
              <a:ext cx="2528093" cy="1264046"/>
            </a:xfrm>
            <a:prstGeom prst="roundRect">
              <a:avLst>
                <a:gd name="adj" fmla="val 16667"/>
              </a:avLst>
            </a:prstGeom>
            <a:solidFill>
              <a:schemeClr val="accent4">
                <a:lumMod val="60000"/>
                <a:lumOff val="40000"/>
              </a:schemeClr>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61" name="Google Shape;261;p7"/>
            <p:cNvSpPr txBox="1"/>
            <p:nvPr/>
          </p:nvSpPr>
          <p:spPr>
            <a:xfrm>
              <a:off x="4597534" y="4216326"/>
              <a:ext cx="2404681" cy="1140634"/>
            </a:xfrm>
            <a:prstGeom prst="rect">
              <a:avLst/>
            </a:prstGeom>
            <a:noFill/>
            <a:ln>
              <a:noFill/>
            </a:ln>
          </p:spPr>
          <p:txBody>
            <a:bodyPr spcFirstLastPara="1" wrap="square" lIns="87625" tIns="87625" rIns="87625" bIns="87625" anchor="ctr" anchorCtr="0">
              <a:noAutofit/>
            </a:bodyPr>
            <a:lstStyle/>
            <a:p>
              <a:pPr lvl="0" algn="ctr">
                <a:lnSpc>
                  <a:spcPct val="90000"/>
                </a:lnSpc>
                <a:buClr>
                  <a:schemeClr val="dk1"/>
                </a:buClr>
                <a:buSzPts val="2300"/>
              </a:pPr>
              <a:r>
                <a:rPr lang="el-GR" sz="2300" b="1" dirty="0">
                  <a:solidFill>
                    <a:sysClr val="windowText" lastClr="000000"/>
                  </a:solidFill>
                  <a:sym typeface="Arial"/>
                </a:rPr>
                <a:t>Προσωπικό</a:t>
              </a:r>
              <a:r>
                <a:rPr lang="el-GR" sz="2300" b="1" dirty="0">
                  <a:solidFill>
                    <a:schemeClr val="bg1"/>
                  </a:solidFill>
                  <a:sym typeface="Arial"/>
                </a:rPr>
                <a:t> </a:t>
              </a:r>
              <a:endParaRPr lang="el-GR" sz="2300" dirty="0">
                <a:solidFill>
                  <a:schemeClr val="bg1"/>
                </a:solidFill>
                <a:latin typeface="Calibri"/>
                <a:ea typeface="Calibri"/>
                <a:cs typeface="Calibri"/>
                <a:sym typeface="Calibri"/>
              </a:endParaRPr>
            </a:p>
          </p:txBody>
        </p:sp>
        <p:sp>
          <p:nvSpPr>
            <p:cNvPr id="262" name="Google Shape;262;p7"/>
            <p:cNvSpPr/>
            <p:nvPr/>
          </p:nvSpPr>
          <p:spPr>
            <a:xfrm>
              <a:off x="1129995" y="4049846"/>
              <a:ext cx="2528093" cy="1264046"/>
            </a:xfrm>
            <a:prstGeom prst="roundRect">
              <a:avLst>
                <a:gd name="adj" fmla="val 16667"/>
              </a:avLst>
            </a:prstGeom>
            <a:solidFill>
              <a:schemeClr val="accent5"/>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63" name="Google Shape;263;p7"/>
            <p:cNvSpPr txBox="1"/>
            <p:nvPr/>
          </p:nvSpPr>
          <p:spPr>
            <a:xfrm>
              <a:off x="1191701" y="4111552"/>
              <a:ext cx="2404681" cy="1140634"/>
            </a:xfrm>
            <a:prstGeom prst="rect">
              <a:avLst/>
            </a:prstGeom>
            <a:noFill/>
            <a:ln>
              <a:noFill/>
            </a:ln>
          </p:spPr>
          <p:txBody>
            <a:bodyPr spcFirstLastPara="1" wrap="square" lIns="87625" tIns="87625" rIns="87625" bIns="87625" anchor="ctr" anchorCtr="0">
              <a:noAutofit/>
            </a:bodyPr>
            <a:lstStyle/>
            <a:p>
              <a:pPr algn="ctr">
                <a:lnSpc>
                  <a:spcPct val="90000"/>
                </a:lnSpc>
                <a:buClr>
                  <a:schemeClr val="dk1"/>
                </a:buClr>
                <a:buSzPts val="2300"/>
              </a:pPr>
              <a:r>
                <a:rPr lang="el-GR" sz="2300" b="1" dirty="0">
                  <a:solidFill>
                    <a:sysClr val="windowText" lastClr="000000"/>
                  </a:solidFill>
                  <a:sym typeface="Arial"/>
                </a:rPr>
                <a:t>Αρμόδιοι/</a:t>
              </a:r>
              <a:r>
                <a:rPr lang="el-GR" sz="2300" b="1" dirty="0" err="1">
                  <a:solidFill>
                    <a:sysClr val="windowText" lastClr="000000"/>
                  </a:solidFill>
                  <a:sym typeface="Arial"/>
                </a:rPr>
                <a:t>ες</a:t>
              </a:r>
              <a:r>
                <a:rPr lang="el-GR" sz="2300" b="1" dirty="0">
                  <a:solidFill>
                    <a:sysClr val="windowText" lastClr="000000"/>
                  </a:solidFill>
                  <a:sym typeface="Arial"/>
                </a:rPr>
                <a:t> Υπάλληλοι Γραμματειών</a:t>
              </a:r>
              <a:endParaRPr lang="el-GR" sz="2300" dirty="0">
                <a:solidFill>
                  <a:sysClr val="windowText" lastClr="000000"/>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300"/>
                <a:buFont typeface="Arial"/>
                <a:buNone/>
              </a:pPr>
              <a:r>
                <a:rPr lang="el-GR" sz="2300" b="1" dirty="0" smtClean="0">
                  <a:solidFill>
                    <a:sysClr val="windowText" lastClr="000000"/>
                  </a:solidFill>
                  <a:sym typeface="Arial"/>
                </a:rPr>
                <a:t> </a:t>
              </a:r>
              <a:endParaRPr sz="2300" dirty="0">
                <a:solidFill>
                  <a:sysClr val="windowText" lastClr="000000"/>
                </a:solidFill>
                <a:latin typeface="Calibri"/>
                <a:ea typeface="Calibri"/>
                <a:cs typeface="Calibri"/>
                <a:sym typeface="Calibri"/>
              </a:endParaRPr>
            </a:p>
          </p:txBody>
        </p:sp>
        <p:sp>
          <p:nvSpPr>
            <p:cNvPr id="264" name="Google Shape;264;p7"/>
            <p:cNvSpPr/>
            <p:nvPr/>
          </p:nvSpPr>
          <p:spPr>
            <a:xfrm>
              <a:off x="618131" y="1587460"/>
              <a:ext cx="2528093" cy="1264046"/>
            </a:xfrm>
            <a:prstGeom prst="roundRect">
              <a:avLst>
                <a:gd name="adj" fmla="val 16667"/>
              </a:avLst>
            </a:prstGeom>
            <a:solidFill>
              <a:schemeClr val="tx2">
                <a:lumMod val="40000"/>
                <a:lumOff val="60000"/>
              </a:schemeClr>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ysClr val="windowText" lastClr="000000"/>
                </a:solidFill>
              </a:endParaRPr>
            </a:p>
          </p:txBody>
        </p:sp>
        <p:sp>
          <p:nvSpPr>
            <p:cNvPr id="265" name="Google Shape;265;p7"/>
            <p:cNvSpPr txBox="1"/>
            <p:nvPr/>
          </p:nvSpPr>
          <p:spPr>
            <a:xfrm>
              <a:off x="679837" y="1649166"/>
              <a:ext cx="2404681" cy="1140634"/>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dk1"/>
                </a:buClr>
                <a:buSzPts val="2300"/>
                <a:buFont typeface="Arial"/>
                <a:buNone/>
              </a:pPr>
              <a:r>
                <a:rPr lang="el-GR" sz="2300" b="1" dirty="0" smtClean="0">
                  <a:solidFill>
                    <a:sysClr val="windowText" lastClr="000000"/>
                  </a:solidFill>
                  <a:latin typeface="Calibri"/>
                  <a:ea typeface="Calibri"/>
                  <a:cs typeface="Calibri"/>
                  <a:sym typeface="Calibri"/>
                </a:rPr>
                <a:t>Φοιτητές/</a:t>
              </a:r>
              <a:r>
                <a:rPr lang="el-GR" sz="2300" b="1" dirty="0" err="1" smtClean="0">
                  <a:solidFill>
                    <a:sysClr val="windowText" lastClr="000000"/>
                  </a:solidFill>
                  <a:latin typeface="Calibri"/>
                  <a:ea typeface="Calibri"/>
                  <a:cs typeface="Calibri"/>
                  <a:sym typeface="Calibri"/>
                </a:rPr>
                <a:t>τριες</a:t>
              </a:r>
              <a:endParaRPr sz="2300" b="1" dirty="0">
                <a:solidFill>
                  <a:sysClr val="windowText" lastClr="000000"/>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grpSp>
        <p:nvGrpSpPr>
          <p:cNvPr id="270" name="Google Shape;270;p8"/>
          <p:cNvGrpSpPr/>
          <p:nvPr/>
        </p:nvGrpSpPr>
        <p:grpSpPr>
          <a:xfrm>
            <a:off x="387458" y="852407"/>
            <a:ext cx="11383273" cy="5719226"/>
            <a:chOff x="404347" y="776897"/>
            <a:chExt cx="11366384" cy="5794736"/>
          </a:xfrm>
        </p:grpSpPr>
        <p:sp>
          <p:nvSpPr>
            <p:cNvPr id="271" name="Google Shape;271;p8"/>
            <p:cNvSpPr/>
            <p:nvPr/>
          </p:nvSpPr>
          <p:spPr>
            <a:xfrm>
              <a:off x="4175106" y="5416368"/>
              <a:ext cx="49675" cy="91416"/>
            </a:xfrm>
            <a:custGeom>
              <a:avLst/>
              <a:gdLst/>
              <a:ahLst/>
              <a:cxnLst/>
              <a:rect l="l" t="t" r="r" b="b"/>
              <a:pathLst>
                <a:path w="1271" h="2339" extrusionOk="0">
                  <a:moveTo>
                    <a:pt x="763" y="0"/>
                  </a:moveTo>
                  <a:cubicBezTo>
                    <a:pt x="432" y="737"/>
                    <a:pt x="229" y="1373"/>
                    <a:pt x="0" y="2135"/>
                  </a:cubicBezTo>
                  <a:lnTo>
                    <a:pt x="534" y="2338"/>
                  </a:lnTo>
                  <a:cubicBezTo>
                    <a:pt x="763" y="1601"/>
                    <a:pt x="966" y="864"/>
                    <a:pt x="1271" y="229"/>
                  </a:cubicBezTo>
                  <a:lnTo>
                    <a:pt x="763" y="0"/>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72" name="Google Shape;272;p8"/>
            <p:cNvSpPr/>
            <p:nvPr/>
          </p:nvSpPr>
          <p:spPr>
            <a:xfrm>
              <a:off x="4138329" y="5586224"/>
              <a:ext cx="36816" cy="91416"/>
            </a:xfrm>
            <a:custGeom>
              <a:avLst/>
              <a:gdLst/>
              <a:ahLst/>
              <a:cxnLst/>
              <a:rect l="l" t="t" r="r" b="b"/>
              <a:pathLst>
                <a:path w="942" h="2339" extrusionOk="0">
                  <a:moveTo>
                    <a:pt x="433" y="0"/>
                  </a:moveTo>
                  <a:cubicBezTo>
                    <a:pt x="204" y="737"/>
                    <a:pt x="102" y="1474"/>
                    <a:pt x="1" y="2237"/>
                  </a:cubicBezTo>
                  <a:lnTo>
                    <a:pt x="636" y="2338"/>
                  </a:lnTo>
                  <a:cubicBezTo>
                    <a:pt x="738" y="1601"/>
                    <a:pt x="839" y="839"/>
                    <a:pt x="941" y="102"/>
                  </a:cubicBezTo>
                  <a:lnTo>
                    <a:pt x="433" y="0"/>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73" name="Google Shape;273;p8"/>
            <p:cNvSpPr/>
            <p:nvPr/>
          </p:nvSpPr>
          <p:spPr>
            <a:xfrm>
              <a:off x="4138329" y="5764015"/>
              <a:ext cx="28844" cy="87468"/>
            </a:xfrm>
            <a:custGeom>
              <a:avLst/>
              <a:gdLst/>
              <a:ahLst/>
              <a:cxnLst/>
              <a:rect l="l" t="t" r="r" b="b"/>
              <a:pathLst>
                <a:path w="738" h="2238" extrusionOk="0">
                  <a:moveTo>
                    <a:pt x="1" y="1"/>
                  </a:moveTo>
                  <a:cubicBezTo>
                    <a:pt x="1" y="738"/>
                    <a:pt x="1" y="1500"/>
                    <a:pt x="102" y="2237"/>
                  </a:cubicBezTo>
                  <a:lnTo>
                    <a:pt x="738" y="2136"/>
                  </a:lnTo>
                  <a:cubicBezTo>
                    <a:pt x="636" y="1373"/>
                    <a:pt x="636" y="738"/>
                    <a:pt x="636" y="1"/>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74" name="Google Shape;274;p8"/>
            <p:cNvSpPr/>
            <p:nvPr/>
          </p:nvSpPr>
          <p:spPr>
            <a:xfrm>
              <a:off x="4163185" y="5933871"/>
              <a:ext cx="53661" cy="91416"/>
            </a:xfrm>
            <a:custGeom>
              <a:avLst/>
              <a:gdLst/>
              <a:ahLst/>
              <a:cxnLst/>
              <a:rect l="l" t="t" r="r" b="b"/>
              <a:pathLst>
                <a:path w="1373" h="2339" extrusionOk="0">
                  <a:moveTo>
                    <a:pt x="635" y="1"/>
                  </a:moveTo>
                  <a:lnTo>
                    <a:pt x="0" y="102"/>
                  </a:lnTo>
                  <a:cubicBezTo>
                    <a:pt x="203" y="839"/>
                    <a:pt x="534" y="1602"/>
                    <a:pt x="737" y="2339"/>
                  </a:cubicBezTo>
                  <a:lnTo>
                    <a:pt x="1372" y="2009"/>
                  </a:lnTo>
                  <a:cubicBezTo>
                    <a:pt x="1068" y="1373"/>
                    <a:pt x="839" y="636"/>
                    <a:pt x="635" y="1"/>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75" name="Google Shape;275;p8"/>
            <p:cNvGrpSpPr/>
            <p:nvPr/>
          </p:nvGrpSpPr>
          <p:grpSpPr>
            <a:xfrm>
              <a:off x="4233692" y="3827005"/>
              <a:ext cx="6820277" cy="2744628"/>
              <a:chOff x="3175269" y="2860729"/>
              <a:chExt cx="5115208" cy="2058471"/>
            </a:xfrm>
          </p:grpSpPr>
          <p:sp>
            <p:nvSpPr>
              <p:cNvPr id="276" name="Google Shape;276;p8"/>
              <p:cNvSpPr/>
              <p:nvPr/>
            </p:nvSpPr>
            <p:spPr>
              <a:xfrm>
                <a:off x="8268844" y="3873183"/>
                <a:ext cx="18643" cy="67829"/>
              </a:xfrm>
              <a:custGeom>
                <a:avLst/>
                <a:gdLst/>
                <a:ahLst/>
                <a:cxnLst/>
                <a:rect l="l" t="t" r="r" b="b"/>
                <a:pathLst>
                  <a:path w="636" h="2314" extrusionOk="0">
                    <a:moveTo>
                      <a:pt x="229" y="1"/>
                    </a:moveTo>
                    <a:lnTo>
                      <a:pt x="0" y="103"/>
                    </a:lnTo>
                    <a:cubicBezTo>
                      <a:pt x="102" y="840"/>
                      <a:pt x="331" y="1577"/>
                      <a:pt x="433" y="2314"/>
                    </a:cubicBezTo>
                    <a:lnTo>
                      <a:pt x="636" y="2212"/>
                    </a:lnTo>
                    <a:cubicBezTo>
                      <a:pt x="534" y="1475"/>
                      <a:pt x="433" y="738"/>
                      <a:pt x="229" y="1"/>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77" name="Google Shape;277;p8"/>
              <p:cNvGrpSpPr/>
              <p:nvPr/>
            </p:nvGrpSpPr>
            <p:grpSpPr>
              <a:xfrm>
                <a:off x="3175269" y="2860729"/>
                <a:ext cx="5115208" cy="2058471"/>
                <a:chOff x="3175269" y="2860729"/>
                <a:chExt cx="5115208" cy="2058471"/>
              </a:xfrm>
            </p:grpSpPr>
            <p:sp>
              <p:nvSpPr>
                <p:cNvPr id="278" name="Google Shape;278;p8"/>
                <p:cNvSpPr/>
                <p:nvPr/>
              </p:nvSpPr>
              <p:spPr>
                <a:xfrm>
                  <a:off x="5078002" y="2860729"/>
                  <a:ext cx="61879" cy="21633"/>
                </a:xfrm>
                <a:custGeom>
                  <a:avLst/>
                  <a:gdLst/>
                  <a:ahLst/>
                  <a:cxnLst/>
                  <a:rect l="l" t="t" r="r" b="b"/>
                  <a:pathLst>
                    <a:path w="2111" h="738" extrusionOk="0">
                      <a:moveTo>
                        <a:pt x="2110" y="1"/>
                      </a:moveTo>
                      <a:lnTo>
                        <a:pt x="1" y="636"/>
                      </a:lnTo>
                      <a:lnTo>
                        <a:pt x="1" y="738"/>
                      </a:lnTo>
                      <a:lnTo>
                        <a:pt x="2110"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79" name="Google Shape;279;p8"/>
                <p:cNvSpPr/>
                <p:nvPr/>
              </p:nvSpPr>
              <p:spPr>
                <a:xfrm>
                  <a:off x="4953600" y="2900975"/>
                  <a:ext cx="62611" cy="22365"/>
                </a:xfrm>
                <a:custGeom>
                  <a:avLst/>
                  <a:gdLst/>
                  <a:ahLst/>
                  <a:cxnLst/>
                  <a:rect l="l" t="t" r="r" b="b"/>
                  <a:pathLst>
                    <a:path w="2136" h="763" extrusionOk="0">
                      <a:moveTo>
                        <a:pt x="2135" y="0"/>
                      </a:moveTo>
                      <a:lnTo>
                        <a:pt x="0" y="636"/>
                      </a:lnTo>
                      <a:lnTo>
                        <a:pt x="0" y="763"/>
                      </a:lnTo>
                      <a:lnTo>
                        <a:pt x="2135" y="0"/>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80" name="Google Shape;280;p8"/>
                <p:cNvSpPr/>
                <p:nvPr/>
              </p:nvSpPr>
              <p:spPr>
                <a:xfrm>
                  <a:off x="4826208" y="2941954"/>
                  <a:ext cx="65572" cy="24593"/>
                </a:xfrm>
                <a:custGeom>
                  <a:avLst/>
                  <a:gdLst/>
                  <a:ahLst/>
                  <a:cxnLst/>
                  <a:rect l="l" t="t" r="r" b="b"/>
                  <a:pathLst>
                    <a:path w="2237" h="839" extrusionOk="0">
                      <a:moveTo>
                        <a:pt x="2237" y="0"/>
                      </a:moveTo>
                      <a:lnTo>
                        <a:pt x="0" y="737"/>
                      </a:lnTo>
                      <a:lnTo>
                        <a:pt x="127" y="839"/>
                      </a:lnTo>
                      <a:lnTo>
                        <a:pt x="2237" y="102"/>
                      </a:lnTo>
                      <a:lnTo>
                        <a:pt x="2237" y="0"/>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81" name="Google Shape;281;p8"/>
                <p:cNvSpPr/>
                <p:nvPr/>
              </p:nvSpPr>
              <p:spPr>
                <a:xfrm>
                  <a:off x="4705499" y="2985160"/>
                  <a:ext cx="61879" cy="24622"/>
                </a:xfrm>
                <a:custGeom>
                  <a:avLst/>
                  <a:gdLst/>
                  <a:ahLst/>
                  <a:cxnLst/>
                  <a:rect l="l" t="t" r="r" b="b"/>
                  <a:pathLst>
                    <a:path w="2111" h="840" extrusionOk="0">
                      <a:moveTo>
                        <a:pt x="2008" y="0"/>
                      </a:moveTo>
                      <a:lnTo>
                        <a:pt x="1" y="737"/>
                      </a:lnTo>
                      <a:lnTo>
                        <a:pt x="1" y="839"/>
                      </a:lnTo>
                      <a:lnTo>
                        <a:pt x="2110" y="102"/>
                      </a:lnTo>
                      <a:lnTo>
                        <a:pt x="2008" y="0"/>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82" name="Google Shape;282;p8"/>
                <p:cNvSpPr/>
                <p:nvPr/>
              </p:nvSpPr>
              <p:spPr>
                <a:xfrm>
                  <a:off x="4581097" y="3031357"/>
                  <a:ext cx="62611" cy="28316"/>
                </a:xfrm>
                <a:custGeom>
                  <a:avLst/>
                  <a:gdLst/>
                  <a:ahLst/>
                  <a:cxnLst/>
                  <a:rect l="l" t="t" r="r" b="b"/>
                  <a:pathLst>
                    <a:path w="2136" h="966" extrusionOk="0">
                      <a:moveTo>
                        <a:pt x="2135" y="0"/>
                      </a:moveTo>
                      <a:lnTo>
                        <a:pt x="0" y="763"/>
                      </a:lnTo>
                      <a:lnTo>
                        <a:pt x="102" y="966"/>
                      </a:lnTo>
                      <a:lnTo>
                        <a:pt x="2135" y="127"/>
                      </a:lnTo>
                      <a:lnTo>
                        <a:pt x="2135" y="0"/>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83" name="Google Shape;283;p8"/>
                <p:cNvSpPr/>
                <p:nvPr/>
              </p:nvSpPr>
              <p:spPr>
                <a:xfrm>
                  <a:off x="4457427" y="3078286"/>
                  <a:ext cx="64839" cy="31306"/>
                </a:xfrm>
                <a:custGeom>
                  <a:avLst/>
                  <a:gdLst/>
                  <a:ahLst/>
                  <a:cxnLst/>
                  <a:rect l="l" t="t" r="r" b="b"/>
                  <a:pathLst>
                    <a:path w="2212" h="1068" extrusionOk="0">
                      <a:moveTo>
                        <a:pt x="2110" y="0"/>
                      </a:moveTo>
                      <a:lnTo>
                        <a:pt x="0" y="839"/>
                      </a:lnTo>
                      <a:lnTo>
                        <a:pt x="102" y="1068"/>
                      </a:lnTo>
                      <a:lnTo>
                        <a:pt x="2211" y="204"/>
                      </a:lnTo>
                      <a:lnTo>
                        <a:pt x="2110" y="0"/>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84" name="Google Shape;284;p8"/>
                <p:cNvSpPr/>
                <p:nvPr/>
              </p:nvSpPr>
              <p:spPr>
                <a:xfrm>
                  <a:off x="3979135" y="3292092"/>
                  <a:ext cx="64839" cy="41008"/>
                </a:xfrm>
                <a:custGeom>
                  <a:avLst/>
                  <a:gdLst/>
                  <a:ahLst/>
                  <a:cxnLst/>
                  <a:rect l="l" t="t" r="r" b="b"/>
                  <a:pathLst>
                    <a:path w="2212" h="1399" extrusionOk="0">
                      <a:moveTo>
                        <a:pt x="2008" y="1"/>
                      </a:moveTo>
                      <a:lnTo>
                        <a:pt x="0" y="1068"/>
                      </a:lnTo>
                      <a:lnTo>
                        <a:pt x="204" y="1399"/>
                      </a:lnTo>
                      <a:lnTo>
                        <a:pt x="2211" y="331"/>
                      </a:lnTo>
                      <a:lnTo>
                        <a:pt x="2008"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85" name="Google Shape;285;p8"/>
                <p:cNvSpPr/>
                <p:nvPr/>
              </p:nvSpPr>
              <p:spPr>
                <a:xfrm>
                  <a:off x="3864406" y="3354674"/>
                  <a:ext cx="61849" cy="43236"/>
                </a:xfrm>
                <a:custGeom>
                  <a:avLst/>
                  <a:gdLst/>
                  <a:ahLst/>
                  <a:cxnLst/>
                  <a:rect l="l" t="t" r="r" b="b"/>
                  <a:pathLst>
                    <a:path w="2110" h="1475" extrusionOk="0">
                      <a:moveTo>
                        <a:pt x="1906" y="1"/>
                      </a:moveTo>
                      <a:lnTo>
                        <a:pt x="0" y="1043"/>
                      </a:lnTo>
                      <a:lnTo>
                        <a:pt x="204" y="1475"/>
                      </a:lnTo>
                      <a:lnTo>
                        <a:pt x="2110" y="306"/>
                      </a:lnTo>
                      <a:lnTo>
                        <a:pt x="1906"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86" name="Google Shape;286;p8"/>
                <p:cNvSpPr/>
                <p:nvPr/>
              </p:nvSpPr>
              <p:spPr>
                <a:xfrm>
                  <a:off x="3749677" y="3419484"/>
                  <a:ext cx="64839" cy="43998"/>
                </a:xfrm>
                <a:custGeom>
                  <a:avLst/>
                  <a:gdLst/>
                  <a:ahLst/>
                  <a:cxnLst/>
                  <a:rect l="l" t="t" r="r" b="b"/>
                  <a:pathLst>
                    <a:path w="2212" h="1501" extrusionOk="0">
                      <a:moveTo>
                        <a:pt x="2008" y="1"/>
                      </a:moveTo>
                      <a:lnTo>
                        <a:pt x="0" y="1170"/>
                      </a:lnTo>
                      <a:lnTo>
                        <a:pt x="203" y="1500"/>
                      </a:lnTo>
                      <a:lnTo>
                        <a:pt x="2211" y="331"/>
                      </a:lnTo>
                      <a:lnTo>
                        <a:pt x="2008"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87" name="Google Shape;287;p8"/>
                <p:cNvSpPr/>
                <p:nvPr/>
              </p:nvSpPr>
              <p:spPr>
                <a:xfrm>
                  <a:off x="3640898" y="3488046"/>
                  <a:ext cx="61849" cy="49919"/>
                </a:xfrm>
                <a:custGeom>
                  <a:avLst/>
                  <a:gdLst/>
                  <a:ahLst/>
                  <a:cxnLst/>
                  <a:rect l="l" t="t" r="r" b="b"/>
                  <a:pathLst>
                    <a:path w="2110" h="1703" extrusionOk="0">
                      <a:moveTo>
                        <a:pt x="1805" y="0"/>
                      </a:moveTo>
                      <a:lnTo>
                        <a:pt x="0" y="1271"/>
                      </a:lnTo>
                      <a:lnTo>
                        <a:pt x="204" y="1703"/>
                      </a:lnTo>
                      <a:lnTo>
                        <a:pt x="2110" y="432"/>
                      </a:lnTo>
                      <a:lnTo>
                        <a:pt x="1805" y="0"/>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88" name="Google Shape;288;p8"/>
                <p:cNvSpPr/>
                <p:nvPr/>
              </p:nvSpPr>
              <p:spPr>
                <a:xfrm>
                  <a:off x="3532119" y="3562529"/>
                  <a:ext cx="61879" cy="49949"/>
                </a:xfrm>
                <a:custGeom>
                  <a:avLst/>
                  <a:gdLst/>
                  <a:ahLst/>
                  <a:cxnLst/>
                  <a:rect l="l" t="t" r="r" b="b"/>
                  <a:pathLst>
                    <a:path w="2111" h="1704" extrusionOk="0">
                      <a:moveTo>
                        <a:pt x="1805" y="1"/>
                      </a:moveTo>
                      <a:lnTo>
                        <a:pt x="1" y="1373"/>
                      </a:lnTo>
                      <a:lnTo>
                        <a:pt x="306" y="1703"/>
                      </a:lnTo>
                      <a:lnTo>
                        <a:pt x="2110" y="433"/>
                      </a:lnTo>
                      <a:lnTo>
                        <a:pt x="1805"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89" name="Google Shape;289;p8"/>
                <p:cNvSpPr/>
                <p:nvPr/>
              </p:nvSpPr>
              <p:spPr>
                <a:xfrm>
                  <a:off x="3429321" y="3642992"/>
                  <a:ext cx="59622" cy="52909"/>
                </a:xfrm>
                <a:custGeom>
                  <a:avLst/>
                  <a:gdLst/>
                  <a:ahLst/>
                  <a:cxnLst/>
                  <a:rect l="l" t="t" r="r" b="b"/>
                  <a:pathLst>
                    <a:path w="2034" h="1805" extrusionOk="0">
                      <a:moveTo>
                        <a:pt x="1703" y="0"/>
                      </a:moveTo>
                      <a:lnTo>
                        <a:pt x="0" y="1500"/>
                      </a:lnTo>
                      <a:lnTo>
                        <a:pt x="331" y="1805"/>
                      </a:lnTo>
                      <a:lnTo>
                        <a:pt x="2034" y="433"/>
                      </a:lnTo>
                      <a:lnTo>
                        <a:pt x="1703" y="0"/>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90" name="Google Shape;290;p8"/>
                <p:cNvSpPr/>
                <p:nvPr/>
              </p:nvSpPr>
              <p:spPr>
                <a:xfrm>
                  <a:off x="3333205" y="3730167"/>
                  <a:ext cx="58889" cy="58860"/>
                </a:xfrm>
                <a:custGeom>
                  <a:avLst/>
                  <a:gdLst/>
                  <a:ahLst/>
                  <a:cxnLst/>
                  <a:rect l="l" t="t" r="r" b="b"/>
                  <a:pathLst>
                    <a:path w="2009" h="2008" extrusionOk="0">
                      <a:moveTo>
                        <a:pt x="1704" y="0"/>
                      </a:moveTo>
                      <a:cubicBezTo>
                        <a:pt x="1068" y="534"/>
                        <a:pt x="534" y="1068"/>
                        <a:pt x="1" y="1576"/>
                      </a:cubicBezTo>
                      <a:lnTo>
                        <a:pt x="433" y="2008"/>
                      </a:lnTo>
                      <a:cubicBezTo>
                        <a:pt x="967" y="1474"/>
                        <a:pt x="1500" y="941"/>
                        <a:pt x="2009" y="432"/>
                      </a:cubicBezTo>
                      <a:lnTo>
                        <a:pt x="1704" y="0"/>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91" name="Google Shape;291;p8"/>
                <p:cNvSpPr/>
                <p:nvPr/>
              </p:nvSpPr>
              <p:spPr>
                <a:xfrm>
                  <a:off x="3249781" y="3826253"/>
                  <a:ext cx="52909" cy="61879"/>
                </a:xfrm>
                <a:custGeom>
                  <a:avLst/>
                  <a:gdLst/>
                  <a:ahLst/>
                  <a:cxnLst/>
                  <a:rect l="l" t="t" r="r" b="b"/>
                  <a:pathLst>
                    <a:path w="1805" h="2111" extrusionOk="0">
                      <a:moveTo>
                        <a:pt x="1373" y="1"/>
                      </a:moveTo>
                      <a:cubicBezTo>
                        <a:pt x="941" y="636"/>
                        <a:pt x="407" y="1170"/>
                        <a:pt x="0" y="1805"/>
                      </a:cubicBezTo>
                      <a:lnTo>
                        <a:pt x="407" y="2110"/>
                      </a:lnTo>
                      <a:cubicBezTo>
                        <a:pt x="839" y="1475"/>
                        <a:pt x="1373" y="967"/>
                        <a:pt x="1805" y="331"/>
                      </a:cubicBezTo>
                      <a:lnTo>
                        <a:pt x="1373"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92" name="Google Shape;292;p8"/>
                <p:cNvSpPr/>
                <p:nvPr/>
              </p:nvSpPr>
              <p:spPr>
                <a:xfrm>
                  <a:off x="3178259" y="3935032"/>
                  <a:ext cx="46197" cy="64839"/>
                </a:xfrm>
                <a:custGeom>
                  <a:avLst/>
                  <a:gdLst/>
                  <a:ahLst/>
                  <a:cxnLst/>
                  <a:rect l="l" t="t" r="r" b="b"/>
                  <a:pathLst>
                    <a:path w="1576" h="2212" extrusionOk="0">
                      <a:moveTo>
                        <a:pt x="1169" y="0"/>
                      </a:moveTo>
                      <a:cubicBezTo>
                        <a:pt x="737" y="636"/>
                        <a:pt x="432" y="1271"/>
                        <a:pt x="0" y="1907"/>
                      </a:cubicBezTo>
                      <a:lnTo>
                        <a:pt x="534" y="2212"/>
                      </a:lnTo>
                      <a:cubicBezTo>
                        <a:pt x="839" y="1475"/>
                        <a:pt x="1271" y="839"/>
                        <a:pt x="1576" y="204"/>
                      </a:cubicBezTo>
                      <a:lnTo>
                        <a:pt x="1169" y="0"/>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93" name="Google Shape;293;p8"/>
                <p:cNvSpPr/>
                <p:nvPr/>
              </p:nvSpPr>
              <p:spPr>
                <a:xfrm>
                  <a:off x="3175269" y="4558597"/>
                  <a:ext cx="55899" cy="62611"/>
                </a:xfrm>
                <a:custGeom>
                  <a:avLst/>
                  <a:gdLst/>
                  <a:ahLst/>
                  <a:cxnLst/>
                  <a:rect l="l" t="t" r="r" b="b"/>
                  <a:pathLst>
                    <a:path w="1907" h="2136" extrusionOk="0">
                      <a:moveTo>
                        <a:pt x="636" y="0"/>
                      </a:moveTo>
                      <a:lnTo>
                        <a:pt x="1" y="331"/>
                      </a:lnTo>
                      <a:cubicBezTo>
                        <a:pt x="407" y="966"/>
                        <a:pt x="839" y="1602"/>
                        <a:pt x="1373" y="2135"/>
                      </a:cubicBezTo>
                      <a:lnTo>
                        <a:pt x="1907" y="1805"/>
                      </a:lnTo>
                      <a:cubicBezTo>
                        <a:pt x="1373" y="1170"/>
                        <a:pt x="941" y="534"/>
                        <a:pt x="636" y="0"/>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94" name="Google Shape;294;p8"/>
                <p:cNvSpPr/>
                <p:nvPr/>
              </p:nvSpPr>
              <p:spPr>
                <a:xfrm>
                  <a:off x="3258722" y="4658435"/>
                  <a:ext cx="62611" cy="58860"/>
                </a:xfrm>
                <a:custGeom>
                  <a:avLst/>
                  <a:gdLst/>
                  <a:ahLst/>
                  <a:cxnLst/>
                  <a:rect l="l" t="t" r="r" b="b"/>
                  <a:pathLst>
                    <a:path w="2136" h="2008" extrusionOk="0">
                      <a:moveTo>
                        <a:pt x="534" y="0"/>
                      </a:moveTo>
                      <a:lnTo>
                        <a:pt x="0" y="407"/>
                      </a:lnTo>
                      <a:cubicBezTo>
                        <a:pt x="534" y="1042"/>
                        <a:pt x="1169" y="1474"/>
                        <a:pt x="1703" y="2008"/>
                      </a:cubicBezTo>
                      <a:lnTo>
                        <a:pt x="2135" y="1474"/>
                      </a:lnTo>
                      <a:cubicBezTo>
                        <a:pt x="1601" y="1042"/>
                        <a:pt x="1068" y="534"/>
                        <a:pt x="534" y="0"/>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95" name="Google Shape;295;p8"/>
                <p:cNvSpPr/>
                <p:nvPr/>
              </p:nvSpPr>
              <p:spPr>
                <a:xfrm>
                  <a:off x="3361521" y="4738898"/>
                  <a:ext cx="67829" cy="52909"/>
                </a:xfrm>
                <a:custGeom>
                  <a:avLst/>
                  <a:gdLst/>
                  <a:ahLst/>
                  <a:cxnLst/>
                  <a:rect l="l" t="t" r="r" b="b"/>
                  <a:pathLst>
                    <a:path w="2314" h="1805" extrusionOk="0">
                      <a:moveTo>
                        <a:pt x="407" y="0"/>
                      </a:moveTo>
                      <a:lnTo>
                        <a:pt x="1" y="635"/>
                      </a:lnTo>
                      <a:cubicBezTo>
                        <a:pt x="636" y="1068"/>
                        <a:pt x="1373" y="1373"/>
                        <a:pt x="2008" y="1805"/>
                      </a:cubicBezTo>
                      <a:lnTo>
                        <a:pt x="2313" y="1169"/>
                      </a:lnTo>
                      <a:cubicBezTo>
                        <a:pt x="1678" y="839"/>
                        <a:pt x="1043" y="432"/>
                        <a:pt x="407" y="0"/>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96" name="Google Shape;296;p8"/>
                <p:cNvSpPr/>
                <p:nvPr/>
              </p:nvSpPr>
              <p:spPr>
                <a:xfrm>
                  <a:off x="3479240" y="4804441"/>
                  <a:ext cx="68562" cy="43236"/>
                </a:xfrm>
                <a:custGeom>
                  <a:avLst/>
                  <a:gdLst/>
                  <a:ahLst/>
                  <a:cxnLst/>
                  <a:rect l="l" t="t" r="r" b="b"/>
                  <a:pathLst>
                    <a:path w="2339" h="1475" extrusionOk="0">
                      <a:moveTo>
                        <a:pt x="331" y="1"/>
                      </a:moveTo>
                      <a:lnTo>
                        <a:pt x="0" y="509"/>
                      </a:lnTo>
                      <a:cubicBezTo>
                        <a:pt x="636" y="839"/>
                        <a:pt x="1373" y="1144"/>
                        <a:pt x="2110" y="1475"/>
                      </a:cubicBezTo>
                      <a:lnTo>
                        <a:pt x="2338" y="839"/>
                      </a:lnTo>
                      <a:cubicBezTo>
                        <a:pt x="1601" y="509"/>
                        <a:pt x="966" y="306"/>
                        <a:pt x="331" y="1"/>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97" name="Google Shape;297;p8"/>
                <p:cNvSpPr/>
                <p:nvPr/>
              </p:nvSpPr>
              <p:spPr>
                <a:xfrm>
                  <a:off x="3603642" y="4850637"/>
                  <a:ext cx="67829" cy="34296"/>
                </a:xfrm>
                <a:custGeom>
                  <a:avLst/>
                  <a:gdLst/>
                  <a:ahLst/>
                  <a:cxnLst/>
                  <a:rect l="l" t="t" r="r" b="b"/>
                  <a:pathLst>
                    <a:path w="2314" h="1170" extrusionOk="0">
                      <a:moveTo>
                        <a:pt x="204" y="0"/>
                      </a:moveTo>
                      <a:lnTo>
                        <a:pt x="1" y="636"/>
                      </a:lnTo>
                      <a:cubicBezTo>
                        <a:pt x="738" y="839"/>
                        <a:pt x="1475" y="1068"/>
                        <a:pt x="2110" y="1170"/>
                      </a:cubicBezTo>
                      <a:lnTo>
                        <a:pt x="2313" y="534"/>
                      </a:lnTo>
                      <a:cubicBezTo>
                        <a:pt x="1576" y="331"/>
                        <a:pt x="839" y="204"/>
                        <a:pt x="204" y="0"/>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98" name="Google Shape;298;p8"/>
                <p:cNvSpPr/>
                <p:nvPr/>
              </p:nvSpPr>
              <p:spPr>
                <a:xfrm>
                  <a:off x="3731034" y="4881914"/>
                  <a:ext cx="67829" cy="27612"/>
                </a:xfrm>
                <a:custGeom>
                  <a:avLst/>
                  <a:gdLst/>
                  <a:ahLst/>
                  <a:cxnLst/>
                  <a:rect l="l" t="t" r="r" b="b"/>
                  <a:pathLst>
                    <a:path w="2314" h="942" extrusionOk="0">
                      <a:moveTo>
                        <a:pt x="204" y="1"/>
                      </a:moveTo>
                      <a:lnTo>
                        <a:pt x="1" y="636"/>
                      </a:lnTo>
                      <a:cubicBezTo>
                        <a:pt x="738" y="738"/>
                        <a:pt x="1475" y="840"/>
                        <a:pt x="2314" y="941"/>
                      </a:cubicBezTo>
                      <a:lnTo>
                        <a:pt x="2314" y="306"/>
                      </a:lnTo>
                      <a:cubicBezTo>
                        <a:pt x="1577" y="204"/>
                        <a:pt x="839" y="103"/>
                        <a:pt x="204" y="1"/>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99" name="Google Shape;299;p8"/>
                <p:cNvSpPr/>
                <p:nvPr/>
              </p:nvSpPr>
              <p:spPr>
                <a:xfrm>
                  <a:off x="3864406" y="4897567"/>
                  <a:ext cx="64839" cy="21633"/>
                </a:xfrm>
                <a:custGeom>
                  <a:avLst/>
                  <a:gdLst/>
                  <a:ahLst/>
                  <a:cxnLst/>
                  <a:rect l="l" t="t" r="r" b="b"/>
                  <a:pathLst>
                    <a:path w="2212" h="738" extrusionOk="0">
                      <a:moveTo>
                        <a:pt x="0" y="1"/>
                      </a:moveTo>
                      <a:lnTo>
                        <a:pt x="0" y="636"/>
                      </a:lnTo>
                      <a:cubicBezTo>
                        <a:pt x="737" y="738"/>
                        <a:pt x="1474" y="738"/>
                        <a:pt x="2211" y="738"/>
                      </a:cubicBezTo>
                      <a:lnTo>
                        <a:pt x="2211" y="102"/>
                      </a:lnTo>
                      <a:cubicBezTo>
                        <a:pt x="1474" y="102"/>
                        <a:pt x="737" y="1"/>
                        <a:pt x="0" y="1"/>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00" name="Google Shape;300;p8"/>
                <p:cNvSpPr/>
                <p:nvPr/>
              </p:nvSpPr>
              <p:spPr>
                <a:xfrm>
                  <a:off x="3994759" y="4897567"/>
                  <a:ext cx="67829" cy="21633"/>
                </a:xfrm>
                <a:custGeom>
                  <a:avLst/>
                  <a:gdLst/>
                  <a:ahLst/>
                  <a:cxnLst/>
                  <a:rect l="l" t="t" r="r" b="b"/>
                  <a:pathLst>
                    <a:path w="2314" h="738" extrusionOk="0">
                      <a:moveTo>
                        <a:pt x="2212" y="1"/>
                      </a:moveTo>
                      <a:cubicBezTo>
                        <a:pt x="1475" y="1"/>
                        <a:pt x="738" y="102"/>
                        <a:pt x="1" y="102"/>
                      </a:cubicBezTo>
                      <a:lnTo>
                        <a:pt x="1" y="738"/>
                      </a:lnTo>
                      <a:cubicBezTo>
                        <a:pt x="840" y="738"/>
                        <a:pt x="1577" y="738"/>
                        <a:pt x="2314" y="636"/>
                      </a:cubicBezTo>
                      <a:lnTo>
                        <a:pt x="2212"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01" name="Google Shape;301;p8"/>
                <p:cNvSpPr/>
                <p:nvPr/>
              </p:nvSpPr>
              <p:spPr>
                <a:xfrm>
                  <a:off x="4125141" y="4878953"/>
                  <a:ext cx="67829" cy="30573"/>
                </a:xfrm>
                <a:custGeom>
                  <a:avLst/>
                  <a:gdLst/>
                  <a:ahLst/>
                  <a:cxnLst/>
                  <a:rect l="l" t="t" r="r" b="b"/>
                  <a:pathLst>
                    <a:path w="2314" h="1043" extrusionOk="0">
                      <a:moveTo>
                        <a:pt x="2212" y="0"/>
                      </a:moveTo>
                      <a:cubicBezTo>
                        <a:pt x="1475" y="102"/>
                        <a:pt x="738" y="305"/>
                        <a:pt x="1" y="407"/>
                      </a:cubicBezTo>
                      <a:lnTo>
                        <a:pt x="102" y="1042"/>
                      </a:lnTo>
                      <a:cubicBezTo>
                        <a:pt x="839" y="941"/>
                        <a:pt x="1577" y="839"/>
                        <a:pt x="2314" y="737"/>
                      </a:cubicBezTo>
                      <a:lnTo>
                        <a:pt x="2212" y="0"/>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02" name="Google Shape;302;p8"/>
                <p:cNvSpPr/>
                <p:nvPr/>
              </p:nvSpPr>
              <p:spPr>
                <a:xfrm>
                  <a:off x="4255523" y="4847647"/>
                  <a:ext cx="67829" cy="37286"/>
                </a:xfrm>
                <a:custGeom>
                  <a:avLst/>
                  <a:gdLst/>
                  <a:ahLst/>
                  <a:cxnLst/>
                  <a:rect l="l" t="t" r="r" b="b"/>
                  <a:pathLst>
                    <a:path w="2314" h="1272" extrusionOk="0">
                      <a:moveTo>
                        <a:pt x="2110" y="1"/>
                      </a:moveTo>
                      <a:cubicBezTo>
                        <a:pt x="1373" y="204"/>
                        <a:pt x="636" y="433"/>
                        <a:pt x="0" y="636"/>
                      </a:cubicBezTo>
                      <a:lnTo>
                        <a:pt x="102" y="1272"/>
                      </a:lnTo>
                      <a:cubicBezTo>
                        <a:pt x="839" y="1170"/>
                        <a:pt x="1576" y="941"/>
                        <a:pt x="2313" y="738"/>
                      </a:cubicBezTo>
                      <a:lnTo>
                        <a:pt x="2110"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03" name="Google Shape;303;p8"/>
                <p:cNvSpPr/>
                <p:nvPr/>
              </p:nvSpPr>
              <p:spPr>
                <a:xfrm>
                  <a:off x="4379192" y="4804441"/>
                  <a:ext cx="68562" cy="43236"/>
                </a:xfrm>
                <a:custGeom>
                  <a:avLst/>
                  <a:gdLst/>
                  <a:ahLst/>
                  <a:cxnLst/>
                  <a:rect l="l" t="t" r="r" b="b"/>
                  <a:pathLst>
                    <a:path w="2339" h="1475" extrusionOk="0">
                      <a:moveTo>
                        <a:pt x="2034" y="1"/>
                      </a:moveTo>
                      <a:lnTo>
                        <a:pt x="1" y="738"/>
                      </a:lnTo>
                      <a:lnTo>
                        <a:pt x="229" y="1475"/>
                      </a:lnTo>
                      <a:lnTo>
                        <a:pt x="2339" y="636"/>
                      </a:lnTo>
                      <a:lnTo>
                        <a:pt x="2034"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04" name="Google Shape;304;p8"/>
                <p:cNvSpPr/>
                <p:nvPr/>
              </p:nvSpPr>
              <p:spPr>
                <a:xfrm>
                  <a:off x="4500634" y="4754522"/>
                  <a:ext cx="68562" cy="43236"/>
                </a:xfrm>
                <a:custGeom>
                  <a:avLst/>
                  <a:gdLst/>
                  <a:ahLst/>
                  <a:cxnLst/>
                  <a:rect l="l" t="t" r="r" b="b"/>
                  <a:pathLst>
                    <a:path w="2339" h="1475" extrusionOk="0">
                      <a:moveTo>
                        <a:pt x="2008" y="1"/>
                      </a:moveTo>
                      <a:lnTo>
                        <a:pt x="0" y="840"/>
                      </a:lnTo>
                      <a:lnTo>
                        <a:pt x="305" y="1475"/>
                      </a:lnTo>
                      <a:lnTo>
                        <a:pt x="2339" y="636"/>
                      </a:lnTo>
                      <a:lnTo>
                        <a:pt x="2008"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05" name="Google Shape;305;p8"/>
                <p:cNvSpPr/>
                <p:nvPr/>
              </p:nvSpPr>
              <p:spPr>
                <a:xfrm>
                  <a:off x="4621313" y="4701642"/>
                  <a:ext cx="68562" cy="46959"/>
                </a:xfrm>
                <a:custGeom>
                  <a:avLst/>
                  <a:gdLst/>
                  <a:ahLst/>
                  <a:cxnLst/>
                  <a:rect l="l" t="t" r="r" b="b"/>
                  <a:pathLst>
                    <a:path w="2339" h="1602" extrusionOk="0">
                      <a:moveTo>
                        <a:pt x="2034" y="0"/>
                      </a:moveTo>
                      <a:lnTo>
                        <a:pt x="1" y="839"/>
                      </a:lnTo>
                      <a:lnTo>
                        <a:pt x="331" y="1601"/>
                      </a:lnTo>
                      <a:lnTo>
                        <a:pt x="2339" y="636"/>
                      </a:lnTo>
                      <a:lnTo>
                        <a:pt x="2034" y="0"/>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06" name="Google Shape;306;p8"/>
                <p:cNvSpPr/>
                <p:nvPr/>
              </p:nvSpPr>
              <p:spPr>
                <a:xfrm>
                  <a:off x="4742755" y="4648733"/>
                  <a:ext cx="68562" cy="46959"/>
                </a:xfrm>
                <a:custGeom>
                  <a:avLst/>
                  <a:gdLst/>
                  <a:ahLst/>
                  <a:cxnLst/>
                  <a:rect l="l" t="t" r="r" b="b"/>
                  <a:pathLst>
                    <a:path w="2339" h="1602" extrusionOk="0">
                      <a:moveTo>
                        <a:pt x="2008" y="1"/>
                      </a:moveTo>
                      <a:lnTo>
                        <a:pt x="0" y="967"/>
                      </a:lnTo>
                      <a:lnTo>
                        <a:pt x="305" y="1602"/>
                      </a:lnTo>
                      <a:lnTo>
                        <a:pt x="2339" y="636"/>
                      </a:lnTo>
                      <a:lnTo>
                        <a:pt x="2008"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07" name="Google Shape;307;p8"/>
                <p:cNvSpPr/>
                <p:nvPr/>
              </p:nvSpPr>
              <p:spPr>
                <a:xfrm>
                  <a:off x="4863435" y="4595853"/>
                  <a:ext cx="68591" cy="46959"/>
                </a:xfrm>
                <a:custGeom>
                  <a:avLst/>
                  <a:gdLst/>
                  <a:ahLst/>
                  <a:cxnLst/>
                  <a:rect l="l" t="t" r="r" b="b"/>
                  <a:pathLst>
                    <a:path w="2340" h="1602" extrusionOk="0">
                      <a:moveTo>
                        <a:pt x="2034" y="0"/>
                      </a:moveTo>
                      <a:lnTo>
                        <a:pt x="1" y="864"/>
                      </a:lnTo>
                      <a:lnTo>
                        <a:pt x="230" y="1601"/>
                      </a:lnTo>
                      <a:lnTo>
                        <a:pt x="2339" y="636"/>
                      </a:lnTo>
                      <a:lnTo>
                        <a:pt x="2034" y="0"/>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08" name="Google Shape;308;p8"/>
                <p:cNvSpPr/>
                <p:nvPr/>
              </p:nvSpPr>
              <p:spPr>
                <a:xfrm>
                  <a:off x="4981886" y="4539983"/>
                  <a:ext cx="67829" cy="49919"/>
                </a:xfrm>
                <a:custGeom>
                  <a:avLst/>
                  <a:gdLst/>
                  <a:ahLst/>
                  <a:cxnLst/>
                  <a:rect l="l" t="t" r="r" b="b"/>
                  <a:pathLst>
                    <a:path w="2314" h="1703" extrusionOk="0">
                      <a:moveTo>
                        <a:pt x="2110" y="0"/>
                      </a:moveTo>
                      <a:lnTo>
                        <a:pt x="1" y="966"/>
                      </a:lnTo>
                      <a:lnTo>
                        <a:pt x="306" y="1703"/>
                      </a:lnTo>
                      <a:lnTo>
                        <a:pt x="2314" y="763"/>
                      </a:lnTo>
                      <a:lnTo>
                        <a:pt x="2110" y="0"/>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09" name="Google Shape;309;p8"/>
                <p:cNvSpPr/>
                <p:nvPr/>
              </p:nvSpPr>
              <p:spPr>
                <a:xfrm>
                  <a:off x="5102595" y="4487807"/>
                  <a:ext cx="68562" cy="46226"/>
                </a:xfrm>
                <a:custGeom>
                  <a:avLst/>
                  <a:gdLst/>
                  <a:ahLst/>
                  <a:cxnLst/>
                  <a:rect l="l" t="t" r="r" b="b"/>
                  <a:pathLst>
                    <a:path w="2339" h="1577" extrusionOk="0">
                      <a:moveTo>
                        <a:pt x="2135" y="1"/>
                      </a:moveTo>
                      <a:lnTo>
                        <a:pt x="0" y="941"/>
                      </a:lnTo>
                      <a:lnTo>
                        <a:pt x="331" y="1577"/>
                      </a:lnTo>
                      <a:lnTo>
                        <a:pt x="2339" y="636"/>
                      </a:lnTo>
                      <a:lnTo>
                        <a:pt x="2135"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10" name="Google Shape;310;p8"/>
                <p:cNvSpPr/>
                <p:nvPr/>
              </p:nvSpPr>
              <p:spPr>
                <a:xfrm>
                  <a:off x="5224037" y="4431938"/>
                  <a:ext cx="67800" cy="46226"/>
                </a:xfrm>
                <a:custGeom>
                  <a:avLst/>
                  <a:gdLst/>
                  <a:ahLst/>
                  <a:cxnLst/>
                  <a:rect l="l" t="t" r="r" b="b"/>
                  <a:pathLst>
                    <a:path w="2313" h="1577" extrusionOk="0">
                      <a:moveTo>
                        <a:pt x="2008" y="1"/>
                      </a:moveTo>
                      <a:lnTo>
                        <a:pt x="0" y="941"/>
                      </a:lnTo>
                      <a:lnTo>
                        <a:pt x="305" y="1577"/>
                      </a:lnTo>
                      <a:lnTo>
                        <a:pt x="2313" y="738"/>
                      </a:lnTo>
                      <a:lnTo>
                        <a:pt x="2008"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11" name="Google Shape;311;p8"/>
                <p:cNvSpPr/>
                <p:nvPr/>
              </p:nvSpPr>
              <p:spPr>
                <a:xfrm>
                  <a:off x="5344717" y="4379058"/>
                  <a:ext cx="68562" cy="46226"/>
                </a:xfrm>
                <a:custGeom>
                  <a:avLst/>
                  <a:gdLst/>
                  <a:ahLst/>
                  <a:cxnLst/>
                  <a:rect l="l" t="t" r="r" b="b"/>
                  <a:pathLst>
                    <a:path w="2339" h="1577" extrusionOk="0">
                      <a:moveTo>
                        <a:pt x="2008" y="0"/>
                      </a:moveTo>
                      <a:lnTo>
                        <a:pt x="0" y="941"/>
                      </a:lnTo>
                      <a:lnTo>
                        <a:pt x="229" y="1576"/>
                      </a:lnTo>
                      <a:lnTo>
                        <a:pt x="2339" y="636"/>
                      </a:lnTo>
                      <a:lnTo>
                        <a:pt x="2008" y="0"/>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12" name="Google Shape;312;p8"/>
                <p:cNvSpPr/>
                <p:nvPr/>
              </p:nvSpPr>
              <p:spPr>
                <a:xfrm>
                  <a:off x="5463168" y="4323188"/>
                  <a:ext cx="67829" cy="46196"/>
                </a:xfrm>
                <a:custGeom>
                  <a:avLst/>
                  <a:gdLst/>
                  <a:ahLst/>
                  <a:cxnLst/>
                  <a:rect l="l" t="t" r="r" b="b"/>
                  <a:pathLst>
                    <a:path w="2314" h="1576" extrusionOk="0">
                      <a:moveTo>
                        <a:pt x="2008" y="0"/>
                      </a:moveTo>
                      <a:lnTo>
                        <a:pt x="1" y="940"/>
                      </a:lnTo>
                      <a:lnTo>
                        <a:pt x="306" y="1576"/>
                      </a:lnTo>
                      <a:lnTo>
                        <a:pt x="2313" y="737"/>
                      </a:lnTo>
                      <a:lnTo>
                        <a:pt x="2008" y="0"/>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13" name="Google Shape;313;p8"/>
                <p:cNvSpPr/>
                <p:nvPr/>
              </p:nvSpPr>
              <p:spPr>
                <a:xfrm>
                  <a:off x="5583848" y="4270279"/>
                  <a:ext cx="68591" cy="46226"/>
                </a:xfrm>
                <a:custGeom>
                  <a:avLst/>
                  <a:gdLst/>
                  <a:ahLst/>
                  <a:cxnLst/>
                  <a:rect l="l" t="t" r="r" b="b"/>
                  <a:pathLst>
                    <a:path w="2340" h="1577" extrusionOk="0">
                      <a:moveTo>
                        <a:pt x="2009" y="1"/>
                      </a:moveTo>
                      <a:lnTo>
                        <a:pt x="1" y="941"/>
                      </a:lnTo>
                      <a:lnTo>
                        <a:pt x="331" y="1576"/>
                      </a:lnTo>
                      <a:lnTo>
                        <a:pt x="2339" y="636"/>
                      </a:lnTo>
                      <a:lnTo>
                        <a:pt x="2009"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14" name="Google Shape;314;p8"/>
                <p:cNvSpPr/>
                <p:nvPr/>
              </p:nvSpPr>
              <p:spPr>
                <a:xfrm>
                  <a:off x="5701567" y="4217399"/>
                  <a:ext cx="68562" cy="43236"/>
                </a:xfrm>
                <a:custGeom>
                  <a:avLst/>
                  <a:gdLst/>
                  <a:ahLst/>
                  <a:cxnLst/>
                  <a:rect l="l" t="t" r="r" b="b"/>
                  <a:pathLst>
                    <a:path w="2339" h="1475" extrusionOk="0">
                      <a:moveTo>
                        <a:pt x="2136" y="0"/>
                      </a:moveTo>
                      <a:lnTo>
                        <a:pt x="1" y="839"/>
                      </a:lnTo>
                      <a:lnTo>
                        <a:pt x="331" y="1474"/>
                      </a:lnTo>
                      <a:lnTo>
                        <a:pt x="2339" y="635"/>
                      </a:lnTo>
                      <a:lnTo>
                        <a:pt x="2136" y="0"/>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15" name="Google Shape;315;p8"/>
                <p:cNvSpPr/>
                <p:nvPr/>
              </p:nvSpPr>
              <p:spPr>
                <a:xfrm>
                  <a:off x="5823009" y="4161500"/>
                  <a:ext cx="68562" cy="46988"/>
                </a:xfrm>
                <a:custGeom>
                  <a:avLst/>
                  <a:gdLst/>
                  <a:ahLst/>
                  <a:cxnLst/>
                  <a:rect l="l" t="t" r="r" b="b"/>
                  <a:pathLst>
                    <a:path w="2339" h="1603" extrusionOk="0">
                      <a:moveTo>
                        <a:pt x="2008" y="1"/>
                      </a:moveTo>
                      <a:lnTo>
                        <a:pt x="0" y="967"/>
                      </a:lnTo>
                      <a:lnTo>
                        <a:pt x="305" y="1602"/>
                      </a:lnTo>
                      <a:lnTo>
                        <a:pt x="2339" y="636"/>
                      </a:lnTo>
                      <a:lnTo>
                        <a:pt x="2008"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16" name="Google Shape;316;p8"/>
                <p:cNvSpPr/>
                <p:nvPr/>
              </p:nvSpPr>
              <p:spPr>
                <a:xfrm>
                  <a:off x="5943688" y="4108621"/>
                  <a:ext cx="68562" cy="43969"/>
                </a:xfrm>
                <a:custGeom>
                  <a:avLst/>
                  <a:gdLst/>
                  <a:ahLst/>
                  <a:cxnLst/>
                  <a:rect l="l" t="t" r="r" b="b"/>
                  <a:pathLst>
                    <a:path w="2339" h="1500" extrusionOk="0">
                      <a:moveTo>
                        <a:pt x="2034" y="0"/>
                      </a:moveTo>
                      <a:lnTo>
                        <a:pt x="1" y="966"/>
                      </a:lnTo>
                      <a:lnTo>
                        <a:pt x="229" y="1500"/>
                      </a:lnTo>
                      <a:lnTo>
                        <a:pt x="2339" y="636"/>
                      </a:lnTo>
                      <a:lnTo>
                        <a:pt x="2034" y="0"/>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17" name="Google Shape;317;p8"/>
                <p:cNvSpPr/>
                <p:nvPr/>
              </p:nvSpPr>
              <p:spPr>
                <a:xfrm>
                  <a:off x="6065130" y="4055712"/>
                  <a:ext cx="68562" cy="43998"/>
                </a:xfrm>
                <a:custGeom>
                  <a:avLst/>
                  <a:gdLst/>
                  <a:ahLst/>
                  <a:cxnLst/>
                  <a:rect l="l" t="t" r="r" b="b"/>
                  <a:pathLst>
                    <a:path w="2339" h="1501" extrusionOk="0">
                      <a:moveTo>
                        <a:pt x="2008" y="1"/>
                      </a:moveTo>
                      <a:lnTo>
                        <a:pt x="1" y="865"/>
                      </a:lnTo>
                      <a:lnTo>
                        <a:pt x="204" y="1500"/>
                      </a:lnTo>
                      <a:lnTo>
                        <a:pt x="2339" y="636"/>
                      </a:lnTo>
                      <a:lnTo>
                        <a:pt x="2008"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18" name="Google Shape;318;p8"/>
                <p:cNvSpPr/>
                <p:nvPr/>
              </p:nvSpPr>
              <p:spPr>
                <a:xfrm>
                  <a:off x="7666882" y="3482066"/>
                  <a:ext cx="68562" cy="18672"/>
                </a:xfrm>
                <a:custGeom>
                  <a:avLst/>
                  <a:gdLst/>
                  <a:ahLst/>
                  <a:cxnLst/>
                  <a:rect l="l" t="t" r="r" b="b"/>
                  <a:pathLst>
                    <a:path w="2339" h="637" extrusionOk="0">
                      <a:moveTo>
                        <a:pt x="2212" y="1"/>
                      </a:moveTo>
                      <a:cubicBezTo>
                        <a:pt x="1475" y="102"/>
                        <a:pt x="738" y="102"/>
                        <a:pt x="1" y="204"/>
                      </a:cubicBezTo>
                      <a:lnTo>
                        <a:pt x="102" y="636"/>
                      </a:lnTo>
                      <a:cubicBezTo>
                        <a:pt x="839" y="509"/>
                        <a:pt x="1576" y="509"/>
                        <a:pt x="2339" y="407"/>
                      </a:cubicBezTo>
                      <a:lnTo>
                        <a:pt x="2212"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19" name="Google Shape;319;p8"/>
                <p:cNvSpPr/>
                <p:nvPr/>
              </p:nvSpPr>
              <p:spPr>
                <a:xfrm>
                  <a:off x="7800225" y="3482066"/>
                  <a:ext cx="65601" cy="18672"/>
                </a:xfrm>
                <a:custGeom>
                  <a:avLst/>
                  <a:gdLst/>
                  <a:ahLst/>
                  <a:cxnLst/>
                  <a:rect l="l" t="t" r="r" b="b"/>
                  <a:pathLst>
                    <a:path w="2238" h="637" extrusionOk="0">
                      <a:moveTo>
                        <a:pt x="1" y="1"/>
                      </a:moveTo>
                      <a:lnTo>
                        <a:pt x="1" y="407"/>
                      </a:lnTo>
                      <a:cubicBezTo>
                        <a:pt x="738" y="509"/>
                        <a:pt x="1373" y="509"/>
                        <a:pt x="2110" y="636"/>
                      </a:cubicBezTo>
                      <a:lnTo>
                        <a:pt x="2238" y="306"/>
                      </a:lnTo>
                      <a:cubicBezTo>
                        <a:pt x="1475" y="102"/>
                        <a:pt x="738" y="102"/>
                        <a:pt x="1" y="1"/>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20" name="Google Shape;320;p8"/>
                <p:cNvSpPr/>
                <p:nvPr/>
              </p:nvSpPr>
              <p:spPr>
                <a:xfrm>
                  <a:off x="7927646" y="3503669"/>
                  <a:ext cx="64839" cy="34296"/>
                </a:xfrm>
                <a:custGeom>
                  <a:avLst/>
                  <a:gdLst/>
                  <a:ahLst/>
                  <a:cxnLst/>
                  <a:rect l="l" t="t" r="r" b="b"/>
                  <a:pathLst>
                    <a:path w="2212" h="1170" extrusionOk="0">
                      <a:moveTo>
                        <a:pt x="102" y="1"/>
                      </a:moveTo>
                      <a:lnTo>
                        <a:pt x="0" y="407"/>
                      </a:lnTo>
                      <a:cubicBezTo>
                        <a:pt x="737" y="636"/>
                        <a:pt x="1373" y="839"/>
                        <a:pt x="2110" y="1170"/>
                      </a:cubicBezTo>
                      <a:lnTo>
                        <a:pt x="2211" y="738"/>
                      </a:lnTo>
                      <a:cubicBezTo>
                        <a:pt x="1576" y="534"/>
                        <a:pt x="839" y="204"/>
                        <a:pt x="102" y="1"/>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21" name="Google Shape;321;p8"/>
                <p:cNvSpPr/>
                <p:nvPr/>
              </p:nvSpPr>
              <p:spPr>
                <a:xfrm>
                  <a:off x="8045336" y="3556578"/>
                  <a:ext cx="62612" cy="46226"/>
                </a:xfrm>
                <a:custGeom>
                  <a:avLst/>
                  <a:gdLst/>
                  <a:ahLst/>
                  <a:cxnLst/>
                  <a:rect l="l" t="t" r="r" b="b"/>
                  <a:pathLst>
                    <a:path w="2136" h="1577" extrusionOk="0">
                      <a:moveTo>
                        <a:pt x="229" y="0"/>
                      </a:moveTo>
                      <a:lnTo>
                        <a:pt x="1" y="305"/>
                      </a:lnTo>
                      <a:cubicBezTo>
                        <a:pt x="636" y="737"/>
                        <a:pt x="1272" y="1144"/>
                        <a:pt x="1907" y="1576"/>
                      </a:cubicBezTo>
                      <a:lnTo>
                        <a:pt x="2136" y="1373"/>
                      </a:lnTo>
                      <a:cubicBezTo>
                        <a:pt x="1500" y="839"/>
                        <a:pt x="865" y="407"/>
                        <a:pt x="229" y="0"/>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22" name="Google Shape;322;p8"/>
                <p:cNvSpPr/>
                <p:nvPr/>
              </p:nvSpPr>
              <p:spPr>
                <a:xfrm>
                  <a:off x="8148164" y="3640002"/>
                  <a:ext cx="46196" cy="58889"/>
                </a:xfrm>
                <a:custGeom>
                  <a:avLst/>
                  <a:gdLst/>
                  <a:ahLst/>
                  <a:cxnLst/>
                  <a:rect l="l" t="t" r="r" b="b"/>
                  <a:pathLst>
                    <a:path w="1576" h="2009" extrusionOk="0">
                      <a:moveTo>
                        <a:pt x="203" y="1"/>
                      </a:moveTo>
                      <a:lnTo>
                        <a:pt x="0" y="204"/>
                      </a:lnTo>
                      <a:cubicBezTo>
                        <a:pt x="534" y="738"/>
                        <a:pt x="941" y="1373"/>
                        <a:pt x="1373" y="2009"/>
                      </a:cubicBezTo>
                      <a:lnTo>
                        <a:pt x="1576" y="1805"/>
                      </a:lnTo>
                      <a:cubicBezTo>
                        <a:pt x="1169" y="1170"/>
                        <a:pt x="737" y="636"/>
                        <a:pt x="203" y="1"/>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23" name="Google Shape;323;p8"/>
                <p:cNvSpPr/>
                <p:nvPr/>
              </p:nvSpPr>
              <p:spPr>
                <a:xfrm>
                  <a:off x="8222647" y="3748780"/>
                  <a:ext cx="34296" cy="64839"/>
                </a:xfrm>
                <a:custGeom>
                  <a:avLst/>
                  <a:gdLst/>
                  <a:ahLst/>
                  <a:cxnLst/>
                  <a:rect l="l" t="t" r="r" b="b"/>
                  <a:pathLst>
                    <a:path w="1170" h="2212" extrusionOk="0">
                      <a:moveTo>
                        <a:pt x="204" y="1"/>
                      </a:moveTo>
                      <a:lnTo>
                        <a:pt x="1" y="204"/>
                      </a:lnTo>
                      <a:cubicBezTo>
                        <a:pt x="306" y="839"/>
                        <a:pt x="636" y="1475"/>
                        <a:pt x="941" y="2212"/>
                      </a:cubicBezTo>
                      <a:lnTo>
                        <a:pt x="1170" y="2110"/>
                      </a:lnTo>
                      <a:cubicBezTo>
                        <a:pt x="941" y="1373"/>
                        <a:pt x="636" y="738"/>
                        <a:pt x="204" y="1"/>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24" name="Google Shape;324;p8"/>
                <p:cNvSpPr/>
                <p:nvPr/>
              </p:nvSpPr>
              <p:spPr>
                <a:xfrm>
                  <a:off x="8281507" y="4006555"/>
                  <a:ext cx="8970" cy="64839"/>
                </a:xfrm>
                <a:custGeom>
                  <a:avLst/>
                  <a:gdLst/>
                  <a:ahLst/>
                  <a:cxnLst/>
                  <a:rect l="l" t="t" r="r" b="b"/>
                  <a:pathLst>
                    <a:path w="306" h="2212" extrusionOk="0">
                      <a:moveTo>
                        <a:pt x="102" y="0"/>
                      </a:moveTo>
                      <a:cubicBezTo>
                        <a:pt x="102" y="737"/>
                        <a:pt x="102" y="1474"/>
                        <a:pt x="1" y="2212"/>
                      </a:cubicBezTo>
                      <a:lnTo>
                        <a:pt x="204" y="2212"/>
                      </a:lnTo>
                      <a:cubicBezTo>
                        <a:pt x="204" y="1474"/>
                        <a:pt x="306" y="737"/>
                        <a:pt x="306" y="0"/>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25" name="Google Shape;325;p8"/>
                <p:cNvSpPr/>
                <p:nvPr/>
              </p:nvSpPr>
              <p:spPr>
                <a:xfrm>
                  <a:off x="8253191" y="4136937"/>
                  <a:ext cx="22395" cy="61849"/>
                </a:xfrm>
                <a:custGeom>
                  <a:avLst/>
                  <a:gdLst/>
                  <a:ahLst/>
                  <a:cxnLst/>
                  <a:rect l="l" t="t" r="r" b="b"/>
                  <a:pathLst>
                    <a:path w="764" h="2110" extrusionOk="0">
                      <a:moveTo>
                        <a:pt x="636" y="0"/>
                      </a:moveTo>
                      <a:cubicBezTo>
                        <a:pt x="433" y="737"/>
                        <a:pt x="331" y="1373"/>
                        <a:pt x="1" y="2110"/>
                      </a:cubicBezTo>
                      <a:lnTo>
                        <a:pt x="230" y="2110"/>
                      </a:lnTo>
                      <a:cubicBezTo>
                        <a:pt x="433" y="1474"/>
                        <a:pt x="636" y="737"/>
                        <a:pt x="763" y="0"/>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26" name="Google Shape;326;p8"/>
                <p:cNvSpPr/>
                <p:nvPr/>
              </p:nvSpPr>
              <p:spPr>
                <a:xfrm>
                  <a:off x="8204034" y="4260606"/>
                  <a:ext cx="30573" cy="59622"/>
                </a:xfrm>
                <a:custGeom>
                  <a:avLst/>
                  <a:gdLst/>
                  <a:ahLst/>
                  <a:cxnLst/>
                  <a:rect l="l" t="t" r="r" b="b"/>
                  <a:pathLst>
                    <a:path w="1043" h="2034" extrusionOk="0">
                      <a:moveTo>
                        <a:pt x="941" y="0"/>
                      </a:moveTo>
                      <a:cubicBezTo>
                        <a:pt x="636" y="636"/>
                        <a:pt x="305" y="1398"/>
                        <a:pt x="0" y="2033"/>
                      </a:cubicBezTo>
                      <a:cubicBezTo>
                        <a:pt x="407" y="1398"/>
                        <a:pt x="737" y="763"/>
                        <a:pt x="1042" y="0"/>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27" name="Google Shape;327;p8"/>
                <p:cNvSpPr/>
                <p:nvPr/>
              </p:nvSpPr>
              <p:spPr>
                <a:xfrm>
                  <a:off x="8126561" y="4376068"/>
                  <a:ext cx="43236" cy="52176"/>
                </a:xfrm>
                <a:custGeom>
                  <a:avLst/>
                  <a:gdLst/>
                  <a:ahLst/>
                  <a:cxnLst/>
                  <a:rect l="l" t="t" r="r" b="b"/>
                  <a:pathLst>
                    <a:path w="1475" h="1780" extrusionOk="0">
                      <a:moveTo>
                        <a:pt x="1373" y="1"/>
                      </a:moveTo>
                      <a:cubicBezTo>
                        <a:pt x="940" y="509"/>
                        <a:pt x="508" y="1144"/>
                        <a:pt x="0" y="1678"/>
                      </a:cubicBezTo>
                      <a:lnTo>
                        <a:pt x="102" y="1780"/>
                      </a:lnTo>
                      <a:cubicBezTo>
                        <a:pt x="508" y="1144"/>
                        <a:pt x="1042" y="636"/>
                        <a:pt x="1474" y="1"/>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328" name="Google Shape;328;p8"/>
            <p:cNvSpPr/>
            <p:nvPr/>
          </p:nvSpPr>
          <p:spPr>
            <a:xfrm>
              <a:off x="8243799" y="5452387"/>
              <a:ext cx="91416" cy="57648"/>
            </a:xfrm>
            <a:custGeom>
              <a:avLst/>
              <a:gdLst/>
              <a:ahLst/>
              <a:cxnLst/>
              <a:rect l="l" t="t" r="r" b="b"/>
              <a:pathLst>
                <a:path w="2339" h="1475" extrusionOk="0">
                  <a:moveTo>
                    <a:pt x="2135" y="1"/>
                  </a:moveTo>
                  <a:lnTo>
                    <a:pt x="0" y="839"/>
                  </a:lnTo>
                  <a:lnTo>
                    <a:pt x="331" y="1475"/>
                  </a:lnTo>
                  <a:lnTo>
                    <a:pt x="2338" y="509"/>
                  </a:lnTo>
                  <a:lnTo>
                    <a:pt x="2135" y="1"/>
                  </a:lnTo>
                  <a:close/>
                </a:path>
              </a:pathLst>
            </a:custGeom>
            <a:solidFill>
              <a:srgbClr val="3561A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29" name="Google Shape;329;p8"/>
            <p:cNvSpPr/>
            <p:nvPr/>
          </p:nvSpPr>
          <p:spPr>
            <a:xfrm>
              <a:off x="8405682" y="5381880"/>
              <a:ext cx="90439" cy="57648"/>
            </a:xfrm>
            <a:custGeom>
              <a:avLst/>
              <a:gdLst/>
              <a:ahLst/>
              <a:cxnLst/>
              <a:rect l="l" t="t" r="r" b="b"/>
              <a:pathLst>
                <a:path w="2314" h="1475" extrusionOk="0">
                  <a:moveTo>
                    <a:pt x="2110" y="0"/>
                  </a:moveTo>
                  <a:lnTo>
                    <a:pt x="1" y="839"/>
                  </a:lnTo>
                  <a:lnTo>
                    <a:pt x="306" y="1474"/>
                  </a:lnTo>
                  <a:lnTo>
                    <a:pt x="2314" y="636"/>
                  </a:lnTo>
                  <a:lnTo>
                    <a:pt x="2110" y="0"/>
                  </a:lnTo>
                  <a:close/>
                </a:path>
              </a:pathLst>
            </a:custGeom>
            <a:solidFill>
              <a:srgbClr val="3561A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30" name="Google Shape;330;p8"/>
            <p:cNvSpPr/>
            <p:nvPr/>
          </p:nvSpPr>
          <p:spPr>
            <a:xfrm>
              <a:off x="8566627" y="5209735"/>
              <a:ext cx="91416" cy="57648"/>
            </a:xfrm>
            <a:custGeom>
              <a:avLst/>
              <a:gdLst/>
              <a:ahLst/>
              <a:cxnLst/>
              <a:rect l="l" t="t" r="r" b="b"/>
              <a:pathLst>
                <a:path w="2339" h="1475" extrusionOk="0">
                  <a:moveTo>
                    <a:pt x="2135" y="1"/>
                  </a:moveTo>
                  <a:lnTo>
                    <a:pt x="0" y="941"/>
                  </a:lnTo>
                  <a:lnTo>
                    <a:pt x="331" y="1475"/>
                  </a:lnTo>
                  <a:lnTo>
                    <a:pt x="2339" y="636"/>
                  </a:lnTo>
                  <a:lnTo>
                    <a:pt x="2135" y="1"/>
                  </a:lnTo>
                  <a:close/>
                </a:path>
              </a:pathLst>
            </a:custGeom>
            <a:solidFill>
              <a:srgbClr val="3561A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31" name="Google Shape;331;p8"/>
            <p:cNvSpPr/>
            <p:nvPr/>
          </p:nvSpPr>
          <p:spPr>
            <a:xfrm>
              <a:off x="8728549" y="5143177"/>
              <a:ext cx="90400" cy="53700"/>
            </a:xfrm>
            <a:custGeom>
              <a:avLst/>
              <a:gdLst/>
              <a:ahLst/>
              <a:cxnLst/>
              <a:rect l="l" t="t" r="r" b="b"/>
              <a:pathLst>
                <a:path w="2313" h="1374" extrusionOk="0">
                  <a:moveTo>
                    <a:pt x="2110" y="1"/>
                  </a:moveTo>
                  <a:lnTo>
                    <a:pt x="0" y="865"/>
                  </a:lnTo>
                  <a:lnTo>
                    <a:pt x="305" y="1373"/>
                  </a:lnTo>
                  <a:lnTo>
                    <a:pt x="2313" y="535"/>
                  </a:lnTo>
                  <a:lnTo>
                    <a:pt x="2110" y="1"/>
                  </a:lnTo>
                  <a:close/>
                </a:path>
              </a:pathLst>
            </a:custGeom>
            <a:solidFill>
              <a:srgbClr val="3561A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32" name="Google Shape;332;p8"/>
            <p:cNvSpPr/>
            <p:nvPr/>
          </p:nvSpPr>
          <p:spPr>
            <a:xfrm>
              <a:off x="8889455" y="5077634"/>
              <a:ext cx="91416" cy="53661"/>
            </a:xfrm>
            <a:custGeom>
              <a:avLst/>
              <a:gdLst/>
              <a:ahLst/>
              <a:cxnLst/>
              <a:rect l="l" t="t" r="r" b="b"/>
              <a:pathLst>
                <a:path w="2339" h="1373" extrusionOk="0">
                  <a:moveTo>
                    <a:pt x="2135" y="0"/>
                  </a:moveTo>
                  <a:lnTo>
                    <a:pt x="0" y="839"/>
                  </a:lnTo>
                  <a:lnTo>
                    <a:pt x="331" y="1373"/>
                  </a:lnTo>
                  <a:lnTo>
                    <a:pt x="2339" y="509"/>
                  </a:lnTo>
                  <a:lnTo>
                    <a:pt x="2135" y="0"/>
                  </a:lnTo>
                  <a:close/>
                </a:path>
              </a:pathLst>
            </a:custGeom>
            <a:solidFill>
              <a:srgbClr val="3561A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33" name="Google Shape;333;p8"/>
            <p:cNvSpPr/>
            <p:nvPr/>
          </p:nvSpPr>
          <p:spPr>
            <a:xfrm>
              <a:off x="9055326" y="5011074"/>
              <a:ext cx="86492" cy="53661"/>
            </a:xfrm>
            <a:custGeom>
              <a:avLst/>
              <a:gdLst/>
              <a:ahLst/>
              <a:cxnLst/>
              <a:rect l="l" t="t" r="r" b="b"/>
              <a:pathLst>
                <a:path w="2213" h="1373" extrusionOk="0">
                  <a:moveTo>
                    <a:pt x="2009" y="1"/>
                  </a:moveTo>
                  <a:lnTo>
                    <a:pt x="1" y="839"/>
                  </a:lnTo>
                  <a:lnTo>
                    <a:pt x="204" y="1373"/>
                  </a:lnTo>
                  <a:lnTo>
                    <a:pt x="2212" y="534"/>
                  </a:lnTo>
                  <a:lnTo>
                    <a:pt x="2009" y="1"/>
                  </a:lnTo>
                  <a:close/>
                </a:path>
              </a:pathLst>
            </a:custGeom>
            <a:solidFill>
              <a:srgbClr val="3561A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34" name="Google Shape;334;p8"/>
            <p:cNvSpPr/>
            <p:nvPr/>
          </p:nvSpPr>
          <p:spPr>
            <a:xfrm>
              <a:off x="9216269" y="4944515"/>
              <a:ext cx="91416" cy="53700"/>
            </a:xfrm>
            <a:custGeom>
              <a:avLst/>
              <a:gdLst/>
              <a:ahLst/>
              <a:cxnLst/>
              <a:rect l="l" t="t" r="r" b="b"/>
              <a:pathLst>
                <a:path w="2339" h="1374" extrusionOk="0">
                  <a:moveTo>
                    <a:pt x="2135" y="1"/>
                  </a:moveTo>
                  <a:lnTo>
                    <a:pt x="0" y="865"/>
                  </a:lnTo>
                  <a:lnTo>
                    <a:pt x="229" y="1373"/>
                  </a:lnTo>
                  <a:lnTo>
                    <a:pt x="2339" y="534"/>
                  </a:lnTo>
                  <a:lnTo>
                    <a:pt x="2135" y="1"/>
                  </a:lnTo>
                  <a:close/>
                </a:path>
              </a:pathLst>
            </a:custGeom>
            <a:solidFill>
              <a:srgbClr val="3561A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35" name="Google Shape;335;p8"/>
            <p:cNvSpPr/>
            <p:nvPr/>
          </p:nvSpPr>
          <p:spPr>
            <a:xfrm>
              <a:off x="9382141" y="4882921"/>
              <a:ext cx="87468" cy="53700"/>
            </a:xfrm>
            <a:custGeom>
              <a:avLst/>
              <a:gdLst/>
              <a:ahLst/>
              <a:cxnLst/>
              <a:rect l="l" t="t" r="r" b="b"/>
              <a:pathLst>
                <a:path w="2238" h="1374" extrusionOk="0">
                  <a:moveTo>
                    <a:pt x="2110" y="1"/>
                  </a:moveTo>
                  <a:lnTo>
                    <a:pt x="1" y="840"/>
                  </a:lnTo>
                  <a:lnTo>
                    <a:pt x="204" y="1373"/>
                  </a:lnTo>
                  <a:lnTo>
                    <a:pt x="2237" y="535"/>
                  </a:lnTo>
                  <a:lnTo>
                    <a:pt x="2110" y="1"/>
                  </a:lnTo>
                  <a:close/>
                </a:path>
              </a:pathLst>
            </a:custGeom>
            <a:solidFill>
              <a:srgbClr val="3561A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36" name="Google Shape;336;p8"/>
            <p:cNvSpPr/>
            <p:nvPr/>
          </p:nvSpPr>
          <p:spPr>
            <a:xfrm>
              <a:off x="9548049" y="4824333"/>
              <a:ext cx="86452" cy="49715"/>
            </a:xfrm>
            <a:custGeom>
              <a:avLst/>
              <a:gdLst/>
              <a:ahLst/>
              <a:cxnLst/>
              <a:rect l="l" t="t" r="r" b="b"/>
              <a:pathLst>
                <a:path w="2212" h="1272" extrusionOk="0">
                  <a:moveTo>
                    <a:pt x="2110" y="0"/>
                  </a:moveTo>
                  <a:lnTo>
                    <a:pt x="0" y="763"/>
                  </a:lnTo>
                  <a:lnTo>
                    <a:pt x="102" y="1271"/>
                  </a:lnTo>
                  <a:lnTo>
                    <a:pt x="2211" y="534"/>
                  </a:lnTo>
                  <a:lnTo>
                    <a:pt x="2110" y="0"/>
                  </a:lnTo>
                  <a:close/>
                </a:path>
              </a:pathLst>
            </a:custGeom>
            <a:solidFill>
              <a:srgbClr val="3561A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37" name="Google Shape;337;p8"/>
            <p:cNvSpPr/>
            <p:nvPr/>
          </p:nvSpPr>
          <p:spPr>
            <a:xfrm>
              <a:off x="9712942" y="4770673"/>
              <a:ext cx="87429" cy="45767"/>
            </a:xfrm>
            <a:custGeom>
              <a:avLst/>
              <a:gdLst/>
              <a:ahLst/>
              <a:cxnLst/>
              <a:rect l="l" t="t" r="r" b="b"/>
              <a:pathLst>
                <a:path w="2237" h="1171" extrusionOk="0">
                  <a:moveTo>
                    <a:pt x="2135" y="1"/>
                  </a:moveTo>
                  <a:lnTo>
                    <a:pt x="0" y="636"/>
                  </a:lnTo>
                  <a:lnTo>
                    <a:pt x="127" y="1170"/>
                  </a:lnTo>
                  <a:lnTo>
                    <a:pt x="2237" y="433"/>
                  </a:lnTo>
                  <a:lnTo>
                    <a:pt x="2135" y="1"/>
                  </a:lnTo>
                  <a:close/>
                </a:path>
              </a:pathLst>
            </a:custGeom>
            <a:solidFill>
              <a:srgbClr val="3561A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38" name="Google Shape;338;p8"/>
            <p:cNvSpPr/>
            <p:nvPr/>
          </p:nvSpPr>
          <p:spPr>
            <a:xfrm>
              <a:off x="9878811" y="4717049"/>
              <a:ext cx="91416" cy="45728"/>
            </a:xfrm>
            <a:custGeom>
              <a:avLst/>
              <a:gdLst/>
              <a:ahLst/>
              <a:cxnLst/>
              <a:rect l="l" t="t" r="r" b="b"/>
              <a:pathLst>
                <a:path w="2339" h="1170" extrusionOk="0">
                  <a:moveTo>
                    <a:pt x="2237" y="0"/>
                  </a:moveTo>
                  <a:lnTo>
                    <a:pt x="1" y="636"/>
                  </a:lnTo>
                  <a:lnTo>
                    <a:pt x="102" y="1170"/>
                  </a:lnTo>
                  <a:lnTo>
                    <a:pt x="2339" y="534"/>
                  </a:lnTo>
                  <a:lnTo>
                    <a:pt x="2237" y="0"/>
                  </a:lnTo>
                  <a:close/>
                </a:path>
              </a:pathLst>
            </a:custGeom>
            <a:solidFill>
              <a:srgbClr val="3561A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39" name="Google Shape;339;p8"/>
            <p:cNvSpPr/>
            <p:nvPr/>
          </p:nvSpPr>
          <p:spPr>
            <a:xfrm>
              <a:off x="10048667" y="4680313"/>
              <a:ext cx="91416" cy="32791"/>
            </a:xfrm>
            <a:custGeom>
              <a:avLst/>
              <a:gdLst/>
              <a:ahLst/>
              <a:cxnLst/>
              <a:rect l="l" t="t" r="r" b="b"/>
              <a:pathLst>
                <a:path w="2339" h="839" extrusionOk="0">
                  <a:moveTo>
                    <a:pt x="2212" y="0"/>
                  </a:moveTo>
                  <a:lnTo>
                    <a:pt x="1" y="407"/>
                  </a:lnTo>
                  <a:lnTo>
                    <a:pt x="102" y="839"/>
                  </a:lnTo>
                  <a:lnTo>
                    <a:pt x="2339" y="407"/>
                  </a:lnTo>
                  <a:lnTo>
                    <a:pt x="2212" y="0"/>
                  </a:lnTo>
                  <a:close/>
                </a:path>
              </a:pathLst>
            </a:custGeom>
            <a:solidFill>
              <a:srgbClr val="3561A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40" name="Google Shape;340;p8"/>
            <p:cNvSpPr/>
            <p:nvPr/>
          </p:nvSpPr>
          <p:spPr>
            <a:xfrm>
              <a:off x="10711247" y="5966859"/>
              <a:ext cx="65581" cy="57648"/>
            </a:xfrm>
            <a:custGeom>
              <a:avLst/>
              <a:gdLst/>
              <a:ahLst/>
              <a:cxnLst/>
              <a:rect l="l" t="t" r="r" b="b"/>
              <a:pathLst>
                <a:path w="1678" h="1475" extrusionOk="0">
                  <a:moveTo>
                    <a:pt x="1678" y="1"/>
                  </a:moveTo>
                  <a:cubicBezTo>
                    <a:pt x="1144" y="535"/>
                    <a:pt x="508" y="941"/>
                    <a:pt x="0" y="1475"/>
                  </a:cubicBezTo>
                  <a:lnTo>
                    <a:pt x="0" y="1475"/>
                  </a:lnTo>
                  <a:cubicBezTo>
                    <a:pt x="508" y="941"/>
                    <a:pt x="1144" y="535"/>
                    <a:pt x="1678" y="1"/>
                  </a:cubicBezTo>
                  <a:close/>
                </a:path>
              </a:pathLst>
            </a:custGeom>
            <a:solidFill>
              <a:srgbClr val="3561A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41" name="Google Shape;341;p8"/>
            <p:cNvSpPr/>
            <p:nvPr/>
          </p:nvSpPr>
          <p:spPr>
            <a:xfrm>
              <a:off x="5153095" y="1118475"/>
              <a:ext cx="231491" cy="198700"/>
            </a:xfrm>
            <a:custGeom>
              <a:avLst/>
              <a:gdLst/>
              <a:ahLst/>
              <a:cxnLst/>
              <a:rect l="l" t="t" r="r" b="b"/>
              <a:pathLst>
                <a:path w="5923" h="5084" extrusionOk="0">
                  <a:moveTo>
                    <a:pt x="4550" y="1"/>
                  </a:moveTo>
                  <a:cubicBezTo>
                    <a:pt x="3813" y="1"/>
                    <a:pt x="2745" y="331"/>
                    <a:pt x="1779" y="1068"/>
                  </a:cubicBezTo>
                  <a:cubicBezTo>
                    <a:pt x="636" y="1907"/>
                    <a:pt x="0" y="3076"/>
                    <a:pt x="0" y="3915"/>
                  </a:cubicBezTo>
                  <a:cubicBezTo>
                    <a:pt x="0" y="4144"/>
                    <a:pt x="0" y="4449"/>
                    <a:pt x="204" y="4550"/>
                  </a:cubicBezTo>
                  <a:cubicBezTo>
                    <a:pt x="407" y="4881"/>
                    <a:pt x="839" y="5084"/>
                    <a:pt x="1271" y="5084"/>
                  </a:cubicBezTo>
                  <a:cubicBezTo>
                    <a:pt x="2110" y="5084"/>
                    <a:pt x="3050" y="4652"/>
                    <a:pt x="4016" y="3915"/>
                  </a:cubicBezTo>
                  <a:cubicBezTo>
                    <a:pt x="5185" y="3076"/>
                    <a:pt x="5922" y="1907"/>
                    <a:pt x="5922" y="1068"/>
                  </a:cubicBezTo>
                  <a:cubicBezTo>
                    <a:pt x="5922" y="839"/>
                    <a:pt x="5821" y="636"/>
                    <a:pt x="5719" y="433"/>
                  </a:cubicBezTo>
                  <a:cubicBezTo>
                    <a:pt x="5490" y="102"/>
                    <a:pt x="5084" y="1"/>
                    <a:pt x="4550" y="1"/>
                  </a:cubicBezTo>
                  <a:close/>
                </a:path>
              </a:pathLst>
            </a:custGeom>
            <a:solidFill>
              <a:srgbClr val="548BB7"/>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42" name="Google Shape;342;p8"/>
            <p:cNvSpPr/>
            <p:nvPr/>
          </p:nvSpPr>
          <p:spPr>
            <a:xfrm>
              <a:off x="4551734" y="1466167"/>
              <a:ext cx="2355295" cy="2355252"/>
            </a:xfrm>
            <a:custGeom>
              <a:avLst/>
              <a:gdLst/>
              <a:ahLst/>
              <a:cxnLst/>
              <a:rect l="l" t="t" r="r" b="b"/>
              <a:pathLst>
                <a:path w="56882" h="56881" extrusionOk="0">
                  <a:moveTo>
                    <a:pt x="52433" y="0"/>
                  </a:moveTo>
                  <a:lnTo>
                    <a:pt x="1" y="4448"/>
                  </a:lnTo>
                  <a:lnTo>
                    <a:pt x="4448" y="56881"/>
                  </a:lnTo>
                  <a:lnTo>
                    <a:pt x="56881" y="52306"/>
                  </a:lnTo>
                  <a:lnTo>
                    <a:pt x="52433" y="0"/>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44" name="Google Shape;344;p8"/>
            <p:cNvSpPr/>
            <p:nvPr/>
          </p:nvSpPr>
          <p:spPr>
            <a:xfrm>
              <a:off x="5518383" y="1561450"/>
              <a:ext cx="112248" cy="153988"/>
            </a:xfrm>
            <a:custGeom>
              <a:avLst/>
              <a:gdLst/>
              <a:ahLst/>
              <a:cxnLst/>
              <a:rect l="l" t="t" r="r" b="b"/>
              <a:pathLst>
                <a:path w="2872" h="3940" extrusionOk="0">
                  <a:moveTo>
                    <a:pt x="0" y="0"/>
                  </a:moveTo>
                  <a:lnTo>
                    <a:pt x="0" y="0"/>
                  </a:lnTo>
                  <a:cubicBezTo>
                    <a:pt x="966" y="1398"/>
                    <a:pt x="2033" y="2872"/>
                    <a:pt x="2440" y="3940"/>
                  </a:cubicBezTo>
                  <a:lnTo>
                    <a:pt x="2872" y="3609"/>
                  </a:lnTo>
                  <a:lnTo>
                    <a:pt x="0" y="0"/>
                  </a:lnTo>
                  <a:close/>
                </a:path>
              </a:pathLst>
            </a:custGeom>
            <a:solidFill>
              <a:srgbClr val="64615D"/>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48" name="Google Shape;348;p8"/>
            <p:cNvSpPr/>
            <p:nvPr/>
          </p:nvSpPr>
          <p:spPr>
            <a:xfrm>
              <a:off x="5123275" y="1101630"/>
              <a:ext cx="265259" cy="199637"/>
            </a:xfrm>
            <a:custGeom>
              <a:avLst/>
              <a:gdLst/>
              <a:ahLst/>
              <a:cxnLst/>
              <a:rect l="l" t="t" r="r" b="b"/>
              <a:pathLst>
                <a:path w="6787" h="5108" extrusionOk="0">
                  <a:moveTo>
                    <a:pt x="4999" y="0"/>
                  </a:moveTo>
                  <a:cubicBezTo>
                    <a:pt x="4223" y="0"/>
                    <a:pt x="3239" y="354"/>
                    <a:pt x="2339" y="1067"/>
                  </a:cubicBezTo>
                  <a:cubicBezTo>
                    <a:pt x="763" y="2236"/>
                    <a:pt x="1" y="3812"/>
                    <a:pt x="636" y="4676"/>
                  </a:cubicBezTo>
                  <a:cubicBezTo>
                    <a:pt x="884" y="4964"/>
                    <a:pt x="1294" y="5108"/>
                    <a:pt x="1789" y="5108"/>
                  </a:cubicBezTo>
                  <a:cubicBezTo>
                    <a:pt x="2565" y="5108"/>
                    <a:pt x="3549" y="4754"/>
                    <a:pt x="4449" y="4041"/>
                  </a:cubicBezTo>
                  <a:cubicBezTo>
                    <a:pt x="6050" y="2872"/>
                    <a:pt x="6787" y="1270"/>
                    <a:pt x="6152" y="432"/>
                  </a:cubicBezTo>
                  <a:cubicBezTo>
                    <a:pt x="5904" y="144"/>
                    <a:pt x="5494" y="0"/>
                    <a:pt x="499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50" name="Google Shape;350;p8"/>
            <p:cNvSpPr/>
            <p:nvPr/>
          </p:nvSpPr>
          <p:spPr>
            <a:xfrm>
              <a:off x="8056955" y="1306951"/>
              <a:ext cx="2198281" cy="2201252"/>
            </a:xfrm>
            <a:custGeom>
              <a:avLst/>
              <a:gdLst/>
              <a:ahLst/>
              <a:cxnLst/>
              <a:rect l="l" t="t" r="r" b="b"/>
              <a:pathLst>
                <a:path w="56246" h="56322" extrusionOk="0">
                  <a:moveTo>
                    <a:pt x="3813" y="0"/>
                  </a:moveTo>
                  <a:lnTo>
                    <a:pt x="1" y="52407"/>
                  </a:lnTo>
                  <a:lnTo>
                    <a:pt x="52434" y="56321"/>
                  </a:lnTo>
                  <a:lnTo>
                    <a:pt x="56246" y="3914"/>
                  </a:lnTo>
                  <a:lnTo>
                    <a:pt x="3813" y="0"/>
                  </a:ln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52" name="Google Shape;352;p8"/>
            <p:cNvSpPr/>
            <p:nvPr/>
          </p:nvSpPr>
          <p:spPr>
            <a:xfrm>
              <a:off x="9159895" y="1389378"/>
              <a:ext cx="66599" cy="116273"/>
            </a:xfrm>
            <a:custGeom>
              <a:avLst/>
              <a:gdLst/>
              <a:ahLst/>
              <a:cxnLst/>
              <a:rect l="l" t="t" r="r" b="b"/>
              <a:pathLst>
                <a:path w="1704" h="2975" extrusionOk="0">
                  <a:moveTo>
                    <a:pt x="0" y="1"/>
                  </a:moveTo>
                  <a:lnTo>
                    <a:pt x="0" y="1"/>
                  </a:lnTo>
                  <a:lnTo>
                    <a:pt x="1703" y="2974"/>
                  </a:lnTo>
                  <a:lnTo>
                    <a:pt x="1703" y="2974"/>
                  </a:lnTo>
                  <a:close/>
                </a:path>
              </a:pathLst>
            </a:custGeom>
            <a:solidFill>
              <a:srgbClr val="80895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53" name="Google Shape;353;p8"/>
            <p:cNvSpPr/>
            <p:nvPr/>
          </p:nvSpPr>
          <p:spPr>
            <a:xfrm>
              <a:off x="9226454" y="1505613"/>
              <a:ext cx="20909" cy="45728"/>
            </a:xfrm>
            <a:custGeom>
              <a:avLst/>
              <a:gdLst/>
              <a:ahLst/>
              <a:cxnLst/>
              <a:rect l="l" t="t" r="r" b="b"/>
              <a:pathLst>
                <a:path w="535" h="1170" extrusionOk="0">
                  <a:moveTo>
                    <a:pt x="0" y="0"/>
                  </a:moveTo>
                  <a:lnTo>
                    <a:pt x="0" y="0"/>
                  </a:lnTo>
                  <a:lnTo>
                    <a:pt x="534" y="1169"/>
                  </a:lnTo>
                  <a:close/>
                </a:path>
              </a:pathLst>
            </a:custGeom>
            <a:solidFill>
              <a:srgbClr val="66772D"/>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54" name="Google Shape;354;p8"/>
            <p:cNvSpPr/>
            <p:nvPr/>
          </p:nvSpPr>
          <p:spPr>
            <a:xfrm>
              <a:off x="9159895" y="1389378"/>
              <a:ext cx="87468" cy="169895"/>
            </a:xfrm>
            <a:custGeom>
              <a:avLst/>
              <a:gdLst/>
              <a:ahLst/>
              <a:cxnLst/>
              <a:rect l="l" t="t" r="r" b="b"/>
              <a:pathLst>
                <a:path w="2238" h="4347" extrusionOk="0">
                  <a:moveTo>
                    <a:pt x="0" y="1"/>
                  </a:moveTo>
                  <a:cubicBezTo>
                    <a:pt x="763" y="1602"/>
                    <a:pt x="1500" y="3178"/>
                    <a:pt x="1805" y="4347"/>
                  </a:cubicBezTo>
                  <a:lnTo>
                    <a:pt x="2237" y="4143"/>
                  </a:lnTo>
                  <a:lnTo>
                    <a:pt x="1703" y="2974"/>
                  </a:lnTo>
                  <a:lnTo>
                    <a:pt x="0" y="1"/>
                  </a:lnTo>
                  <a:close/>
                </a:path>
              </a:pathLst>
            </a:custGeom>
            <a:solidFill>
              <a:srgbClr val="64615D"/>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55" name="Google Shape;355;p8"/>
            <p:cNvSpPr/>
            <p:nvPr/>
          </p:nvSpPr>
          <p:spPr>
            <a:xfrm>
              <a:off x="8991017" y="1356587"/>
              <a:ext cx="8012" cy="39"/>
            </a:xfrm>
            <a:custGeom>
              <a:avLst/>
              <a:gdLst/>
              <a:ahLst/>
              <a:cxnLst/>
              <a:rect l="l" t="t" r="r" b="b"/>
              <a:pathLst>
                <a:path w="205" h="1" extrusionOk="0">
                  <a:moveTo>
                    <a:pt x="1" y="1"/>
                  </a:moveTo>
                  <a:lnTo>
                    <a:pt x="1" y="1"/>
                  </a:lnTo>
                  <a:lnTo>
                    <a:pt x="1" y="1"/>
                  </a:lnTo>
                  <a:close/>
                  <a:moveTo>
                    <a:pt x="204" y="1"/>
                  </a:moveTo>
                  <a:lnTo>
                    <a:pt x="102" y="1"/>
                  </a:lnTo>
                  <a:lnTo>
                    <a:pt x="1" y="1"/>
                  </a:lnTo>
                  <a:lnTo>
                    <a:pt x="102" y="1"/>
                  </a:lnTo>
                  <a:close/>
                </a:path>
              </a:pathLst>
            </a:custGeom>
            <a:solidFill>
              <a:srgbClr val="DDB20B"/>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356" name="Google Shape;356;p8"/>
            <p:cNvGrpSpPr/>
            <p:nvPr/>
          </p:nvGrpSpPr>
          <p:grpSpPr>
            <a:xfrm>
              <a:off x="8771481" y="884734"/>
              <a:ext cx="495121" cy="557529"/>
              <a:chOff x="6036115" y="654025"/>
              <a:chExt cx="371341" cy="418147"/>
            </a:xfrm>
          </p:grpSpPr>
          <p:sp>
            <p:nvSpPr>
              <p:cNvPr id="357" name="Google Shape;357;p8"/>
              <p:cNvSpPr/>
              <p:nvPr/>
            </p:nvSpPr>
            <p:spPr>
              <a:xfrm>
                <a:off x="6125089" y="892604"/>
                <a:ext cx="282367" cy="179568"/>
              </a:xfrm>
              <a:custGeom>
                <a:avLst/>
                <a:gdLst/>
                <a:ahLst/>
                <a:cxnLst/>
                <a:rect l="l" t="t" r="r" b="b"/>
                <a:pathLst>
                  <a:path w="9633" h="6126" extrusionOk="0">
                    <a:moveTo>
                      <a:pt x="9201" y="1"/>
                    </a:moveTo>
                    <a:cubicBezTo>
                      <a:pt x="9531" y="1271"/>
                      <a:pt x="8032" y="3279"/>
                      <a:pt x="5719" y="4550"/>
                    </a:cubicBezTo>
                    <a:cubicBezTo>
                      <a:pt x="4448" y="5185"/>
                      <a:pt x="3050" y="5490"/>
                      <a:pt x="2008" y="5490"/>
                    </a:cubicBezTo>
                    <a:cubicBezTo>
                      <a:pt x="1144" y="5490"/>
                      <a:pt x="407" y="5287"/>
                      <a:pt x="0" y="4753"/>
                    </a:cubicBezTo>
                    <a:lnTo>
                      <a:pt x="0" y="4753"/>
                    </a:lnTo>
                    <a:cubicBezTo>
                      <a:pt x="0" y="4982"/>
                      <a:pt x="102" y="5084"/>
                      <a:pt x="102" y="5185"/>
                    </a:cubicBezTo>
                    <a:cubicBezTo>
                      <a:pt x="407" y="5821"/>
                      <a:pt x="1271" y="6126"/>
                      <a:pt x="2313" y="6126"/>
                    </a:cubicBezTo>
                    <a:cubicBezTo>
                      <a:pt x="3482" y="6126"/>
                      <a:pt x="4753" y="5821"/>
                      <a:pt x="6024" y="5185"/>
                    </a:cubicBezTo>
                    <a:cubicBezTo>
                      <a:pt x="8133" y="4016"/>
                      <a:pt x="9633" y="2313"/>
                      <a:pt x="9633" y="941"/>
                    </a:cubicBezTo>
                    <a:cubicBezTo>
                      <a:pt x="9633" y="738"/>
                      <a:pt x="9531" y="407"/>
                      <a:pt x="9404" y="204"/>
                    </a:cubicBezTo>
                    <a:cubicBezTo>
                      <a:pt x="9302" y="102"/>
                      <a:pt x="9302" y="1"/>
                      <a:pt x="9201" y="1"/>
                    </a:cubicBezTo>
                    <a:close/>
                  </a:path>
                </a:pathLst>
              </a:custGeom>
              <a:solidFill>
                <a:srgbClr val="555A3B"/>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59" name="Google Shape;359;p8"/>
              <p:cNvSpPr/>
              <p:nvPr/>
            </p:nvSpPr>
            <p:spPr>
              <a:xfrm>
                <a:off x="6107637" y="743609"/>
                <a:ext cx="152015" cy="260764"/>
              </a:xfrm>
              <a:custGeom>
                <a:avLst/>
                <a:gdLst/>
                <a:ahLst/>
                <a:cxnLst/>
                <a:rect l="l" t="t" r="r" b="b"/>
                <a:pathLst>
                  <a:path w="5186" h="8896" extrusionOk="0">
                    <a:moveTo>
                      <a:pt x="3686" y="0"/>
                    </a:moveTo>
                    <a:cubicBezTo>
                      <a:pt x="3279" y="407"/>
                      <a:pt x="2746" y="839"/>
                      <a:pt x="2110" y="1170"/>
                    </a:cubicBezTo>
                    <a:cubicBezTo>
                      <a:pt x="1373" y="1576"/>
                      <a:pt x="636" y="1805"/>
                      <a:pt x="1" y="1805"/>
                    </a:cubicBezTo>
                    <a:lnTo>
                      <a:pt x="1780" y="7727"/>
                    </a:lnTo>
                    <a:cubicBezTo>
                      <a:pt x="1974" y="8267"/>
                      <a:pt x="2389" y="8660"/>
                      <a:pt x="2900" y="8829"/>
                    </a:cubicBezTo>
                    <a:lnTo>
                      <a:pt x="2900" y="8829"/>
                    </a:lnTo>
                    <a:cubicBezTo>
                      <a:pt x="2821" y="8787"/>
                      <a:pt x="2745" y="8730"/>
                      <a:pt x="2644" y="8667"/>
                    </a:cubicBezTo>
                    <a:cubicBezTo>
                      <a:pt x="5186" y="5719"/>
                      <a:pt x="4321" y="1907"/>
                      <a:pt x="3686" y="0"/>
                    </a:cubicBezTo>
                    <a:close/>
                    <a:moveTo>
                      <a:pt x="2900" y="8829"/>
                    </a:moveTo>
                    <a:cubicBezTo>
                      <a:pt x="2980" y="8870"/>
                      <a:pt x="3063" y="8896"/>
                      <a:pt x="3178" y="8896"/>
                    </a:cubicBezTo>
                    <a:cubicBezTo>
                      <a:pt x="3083" y="8881"/>
                      <a:pt x="2990" y="8858"/>
                      <a:pt x="2900" y="8829"/>
                    </a:cubicBezTo>
                    <a:close/>
                  </a:path>
                </a:pathLst>
              </a:custGeom>
              <a:solidFill>
                <a:srgbClr val="80875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61" name="Google Shape;361;p8"/>
              <p:cNvSpPr/>
              <p:nvPr/>
            </p:nvSpPr>
            <p:spPr>
              <a:xfrm>
                <a:off x="6051767" y="665985"/>
                <a:ext cx="186281" cy="134105"/>
              </a:xfrm>
              <a:custGeom>
                <a:avLst/>
                <a:gdLst/>
                <a:ahLst/>
                <a:cxnLst/>
                <a:rect l="l" t="t" r="r" b="b"/>
                <a:pathLst>
                  <a:path w="6355" h="4575" extrusionOk="0">
                    <a:moveTo>
                      <a:pt x="4753" y="0"/>
                    </a:moveTo>
                    <a:cubicBezTo>
                      <a:pt x="4016" y="0"/>
                      <a:pt x="3178" y="229"/>
                      <a:pt x="2313" y="763"/>
                    </a:cubicBezTo>
                    <a:cubicBezTo>
                      <a:pt x="941" y="1500"/>
                      <a:pt x="1" y="2542"/>
                      <a:pt x="1" y="3406"/>
                    </a:cubicBezTo>
                    <a:cubicBezTo>
                      <a:pt x="1" y="3609"/>
                      <a:pt x="102" y="3812"/>
                      <a:pt x="102" y="3940"/>
                    </a:cubicBezTo>
                    <a:cubicBezTo>
                      <a:pt x="407" y="4346"/>
                      <a:pt x="941" y="4575"/>
                      <a:pt x="1576" y="4575"/>
                    </a:cubicBezTo>
                    <a:cubicBezTo>
                      <a:pt x="2313" y="4575"/>
                      <a:pt x="3178" y="4346"/>
                      <a:pt x="4016" y="3940"/>
                    </a:cubicBezTo>
                    <a:cubicBezTo>
                      <a:pt x="5490" y="3177"/>
                      <a:pt x="6355" y="2033"/>
                      <a:pt x="6355" y="1169"/>
                    </a:cubicBezTo>
                    <a:cubicBezTo>
                      <a:pt x="6355" y="1068"/>
                      <a:pt x="6355" y="864"/>
                      <a:pt x="6227" y="763"/>
                    </a:cubicBezTo>
                    <a:cubicBezTo>
                      <a:pt x="6024" y="229"/>
                      <a:pt x="5490" y="0"/>
                      <a:pt x="4753" y="0"/>
                    </a:cubicBezTo>
                    <a:close/>
                  </a:path>
                </a:pathLst>
              </a:custGeom>
              <a:solidFill>
                <a:srgbClr val="555A3B"/>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62" name="Google Shape;362;p8"/>
              <p:cNvSpPr/>
              <p:nvPr/>
            </p:nvSpPr>
            <p:spPr>
              <a:xfrm>
                <a:off x="6036115" y="654025"/>
                <a:ext cx="204924" cy="133225"/>
              </a:xfrm>
              <a:custGeom>
                <a:avLst/>
                <a:gdLst/>
                <a:ahLst/>
                <a:cxnLst/>
                <a:rect l="l" t="t" r="r" b="b"/>
                <a:pathLst>
                  <a:path w="6991" h="4545" extrusionOk="0">
                    <a:moveTo>
                      <a:pt x="5137" y="1"/>
                    </a:moveTo>
                    <a:cubicBezTo>
                      <a:pt x="4414" y="1"/>
                      <a:pt x="3519" y="242"/>
                      <a:pt x="2644" y="739"/>
                    </a:cubicBezTo>
                    <a:cubicBezTo>
                      <a:pt x="941" y="1577"/>
                      <a:pt x="1" y="3077"/>
                      <a:pt x="408" y="3915"/>
                    </a:cubicBezTo>
                    <a:cubicBezTo>
                      <a:pt x="674" y="4335"/>
                      <a:pt x="1234" y="4545"/>
                      <a:pt x="1939" y="4545"/>
                    </a:cubicBezTo>
                    <a:cubicBezTo>
                      <a:pt x="2644" y="4545"/>
                      <a:pt x="3496" y="4335"/>
                      <a:pt x="4347" y="3915"/>
                    </a:cubicBezTo>
                    <a:cubicBezTo>
                      <a:pt x="6024" y="3077"/>
                      <a:pt x="6990" y="1577"/>
                      <a:pt x="6558" y="637"/>
                    </a:cubicBezTo>
                    <a:cubicBezTo>
                      <a:pt x="6348" y="217"/>
                      <a:pt x="5820" y="1"/>
                      <a:pt x="5137" y="1"/>
                    </a:cubicBezTo>
                    <a:close/>
                  </a:path>
                </a:pathLst>
              </a:custGeom>
              <a:solidFill>
                <a:srgbClr val="80875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363" name="Google Shape;363;p8"/>
            <p:cNvSpPr/>
            <p:nvPr/>
          </p:nvSpPr>
          <p:spPr>
            <a:xfrm>
              <a:off x="8057044" y="3966360"/>
              <a:ext cx="2355201" cy="2355240"/>
            </a:xfrm>
            <a:custGeom>
              <a:avLst/>
              <a:gdLst/>
              <a:ahLst/>
              <a:cxnLst/>
              <a:rect l="l" t="t" r="r" b="b"/>
              <a:pathLst>
                <a:path w="60261" h="60262" extrusionOk="0">
                  <a:moveTo>
                    <a:pt x="51899" y="1"/>
                  </a:moveTo>
                  <a:lnTo>
                    <a:pt x="0" y="8363"/>
                  </a:lnTo>
                  <a:lnTo>
                    <a:pt x="8260" y="60261"/>
                  </a:lnTo>
                  <a:lnTo>
                    <a:pt x="60261" y="51874"/>
                  </a:lnTo>
                  <a:lnTo>
                    <a:pt x="51899" y="1"/>
                  </a:lnTo>
                  <a:close/>
                </a:path>
              </a:pathLst>
            </a:custGeom>
            <a:solidFill>
              <a:schemeClr val="tx2">
                <a:lumMod val="20000"/>
                <a:lumOff val="80000"/>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64" name="Google Shape;364;p8"/>
            <p:cNvSpPr/>
            <p:nvPr/>
          </p:nvSpPr>
          <p:spPr>
            <a:xfrm>
              <a:off x="8901338" y="3970346"/>
              <a:ext cx="215584" cy="298049"/>
            </a:xfrm>
            <a:custGeom>
              <a:avLst/>
              <a:gdLst/>
              <a:ahLst/>
              <a:cxnLst/>
              <a:rect l="l" t="t" r="r" b="b"/>
              <a:pathLst>
                <a:path w="5516" h="7626" extrusionOk="0">
                  <a:moveTo>
                    <a:pt x="738" y="0"/>
                  </a:moveTo>
                  <a:lnTo>
                    <a:pt x="1" y="941"/>
                  </a:lnTo>
                  <a:lnTo>
                    <a:pt x="5084" y="7625"/>
                  </a:lnTo>
                  <a:lnTo>
                    <a:pt x="5516" y="7422"/>
                  </a:lnTo>
                  <a:lnTo>
                    <a:pt x="738" y="0"/>
                  </a:lnTo>
                  <a:close/>
                </a:path>
              </a:pathLst>
            </a:custGeom>
            <a:solidFill>
              <a:srgbClr val="A09D9A"/>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65" name="Google Shape;365;p8"/>
            <p:cNvSpPr/>
            <p:nvPr/>
          </p:nvSpPr>
          <p:spPr>
            <a:xfrm>
              <a:off x="9017572" y="4106434"/>
              <a:ext cx="99349" cy="161961"/>
            </a:xfrm>
            <a:custGeom>
              <a:avLst/>
              <a:gdLst/>
              <a:ahLst/>
              <a:cxnLst/>
              <a:rect l="l" t="t" r="r" b="b"/>
              <a:pathLst>
                <a:path w="2542" h="4144" extrusionOk="0">
                  <a:moveTo>
                    <a:pt x="0" y="0"/>
                  </a:moveTo>
                  <a:cubicBezTo>
                    <a:pt x="839" y="1500"/>
                    <a:pt x="1805" y="3076"/>
                    <a:pt x="2110" y="4143"/>
                  </a:cubicBezTo>
                  <a:lnTo>
                    <a:pt x="2542" y="3940"/>
                  </a:lnTo>
                  <a:lnTo>
                    <a:pt x="0" y="0"/>
                  </a:lnTo>
                  <a:close/>
                </a:path>
              </a:pathLst>
            </a:custGeom>
            <a:solidFill>
              <a:srgbClr val="64615D"/>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366" name="Google Shape;366;p8"/>
            <p:cNvGrpSpPr/>
            <p:nvPr/>
          </p:nvGrpSpPr>
          <p:grpSpPr>
            <a:xfrm>
              <a:off x="8607314" y="3612773"/>
              <a:ext cx="517581" cy="557856"/>
              <a:chOff x="5989185" y="2623855"/>
              <a:chExt cx="388186" cy="418392"/>
            </a:xfrm>
          </p:grpSpPr>
          <p:sp>
            <p:nvSpPr>
              <p:cNvPr id="367" name="Google Shape;367;p8"/>
              <p:cNvSpPr/>
              <p:nvPr/>
            </p:nvSpPr>
            <p:spPr>
              <a:xfrm>
                <a:off x="6095583" y="2847026"/>
                <a:ext cx="273427" cy="195221"/>
              </a:xfrm>
              <a:custGeom>
                <a:avLst/>
                <a:gdLst/>
                <a:ahLst/>
                <a:cxnLst/>
                <a:rect l="l" t="t" r="r" b="b"/>
                <a:pathLst>
                  <a:path w="9328" h="6660" extrusionOk="0">
                    <a:moveTo>
                      <a:pt x="8896" y="1"/>
                    </a:moveTo>
                    <a:lnTo>
                      <a:pt x="8896" y="1"/>
                    </a:lnTo>
                    <a:cubicBezTo>
                      <a:pt x="9328" y="1272"/>
                      <a:pt x="7956" y="3381"/>
                      <a:pt x="5719" y="4754"/>
                    </a:cubicBezTo>
                    <a:cubicBezTo>
                      <a:pt x="4346" y="5618"/>
                      <a:pt x="2872" y="6024"/>
                      <a:pt x="1805" y="6024"/>
                    </a:cubicBezTo>
                    <a:cubicBezTo>
                      <a:pt x="966" y="6024"/>
                      <a:pt x="331" y="5821"/>
                      <a:pt x="0" y="5389"/>
                    </a:cubicBezTo>
                    <a:lnTo>
                      <a:pt x="0" y="5389"/>
                    </a:lnTo>
                    <a:cubicBezTo>
                      <a:pt x="0" y="5491"/>
                      <a:pt x="0" y="5618"/>
                      <a:pt x="102" y="5719"/>
                    </a:cubicBezTo>
                    <a:cubicBezTo>
                      <a:pt x="534" y="6355"/>
                      <a:pt x="1170" y="6660"/>
                      <a:pt x="2110" y="6660"/>
                    </a:cubicBezTo>
                    <a:cubicBezTo>
                      <a:pt x="3279" y="6660"/>
                      <a:pt x="4651" y="6253"/>
                      <a:pt x="6049" y="5389"/>
                    </a:cubicBezTo>
                    <a:cubicBezTo>
                      <a:pt x="8057" y="4118"/>
                      <a:pt x="9328" y="2441"/>
                      <a:pt x="9328" y="1170"/>
                    </a:cubicBezTo>
                    <a:cubicBezTo>
                      <a:pt x="9328" y="840"/>
                      <a:pt x="9226" y="535"/>
                      <a:pt x="9099" y="204"/>
                    </a:cubicBezTo>
                    <a:cubicBezTo>
                      <a:pt x="8998" y="103"/>
                      <a:pt x="8998" y="103"/>
                      <a:pt x="8896" y="1"/>
                    </a:cubicBezTo>
                    <a:close/>
                  </a:path>
                </a:pathLst>
              </a:custGeom>
              <a:solidFill>
                <a:srgbClr val="7167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68" name="Google Shape;368;p8"/>
              <p:cNvSpPr/>
              <p:nvPr/>
            </p:nvSpPr>
            <p:spPr>
              <a:xfrm>
                <a:off x="6066658" y="2814620"/>
                <a:ext cx="310713" cy="213219"/>
              </a:xfrm>
              <a:custGeom>
                <a:avLst/>
                <a:gdLst/>
                <a:ahLst/>
                <a:cxnLst/>
                <a:rect l="l" t="t" r="r" b="b"/>
                <a:pathLst>
                  <a:path w="10600" h="7274" extrusionOk="0">
                    <a:moveTo>
                      <a:pt x="7824" y="0"/>
                    </a:moveTo>
                    <a:cubicBezTo>
                      <a:pt x="6685" y="0"/>
                      <a:pt x="5229" y="434"/>
                      <a:pt x="3813" y="1269"/>
                    </a:cubicBezTo>
                    <a:cubicBezTo>
                      <a:pt x="1399" y="2743"/>
                      <a:pt x="1" y="5081"/>
                      <a:pt x="865" y="6352"/>
                    </a:cubicBezTo>
                    <a:cubicBezTo>
                      <a:pt x="1199" y="6975"/>
                      <a:pt x="1926" y="7273"/>
                      <a:pt x="2858" y="7273"/>
                    </a:cubicBezTo>
                    <a:cubicBezTo>
                      <a:pt x="3980" y="7273"/>
                      <a:pt x="5399" y="6841"/>
                      <a:pt x="6787" y="6022"/>
                    </a:cubicBezTo>
                    <a:cubicBezTo>
                      <a:pt x="9227" y="4446"/>
                      <a:pt x="10599" y="2209"/>
                      <a:pt x="9761" y="837"/>
                    </a:cubicBezTo>
                    <a:cubicBezTo>
                      <a:pt x="9434" y="274"/>
                      <a:pt x="8729" y="0"/>
                      <a:pt x="782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69" name="Google Shape;369;p8"/>
              <p:cNvSpPr/>
              <p:nvPr/>
            </p:nvSpPr>
            <p:spPr>
              <a:xfrm>
                <a:off x="6063698" y="2712342"/>
                <a:ext cx="158698" cy="260764"/>
              </a:xfrm>
              <a:custGeom>
                <a:avLst/>
                <a:gdLst/>
                <a:ahLst/>
                <a:cxnLst/>
                <a:rect l="l" t="t" r="r" b="b"/>
                <a:pathLst>
                  <a:path w="5414" h="8896" extrusionOk="0">
                    <a:moveTo>
                      <a:pt x="3609" y="0"/>
                    </a:moveTo>
                    <a:lnTo>
                      <a:pt x="3609" y="0"/>
                    </a:lnTo>
                    <a:cubicBezTo>
                      <a:pt x="3177" y="433"/>
                      <a:pt x="2771" y="865"/>
                      <a:pt x="2135" y="1271"/>
                    </a:cubicBezTo>
                    <a:cubicBezTo>
                      <a:pt x="1373" y="1703"/>
                      <a:pt x="636" y="2034"/>
                      <a:pt x="0" y="2034"/>
                    </a:cubicBezTo>
                    <a:lnTo>
                      <a:pt x="2237" y="7854"/>
                    </a:lnTo>
                    <a:cubicBezTo>
                      <a:pt x="2380" y="8301"/>
                      <a:pt x="2686" y="8634"/>
                      <a:pt x="3076" y="8793"/>
                    </a:cubicBezTo>
                    <a:lnTo>
                      <a:pt x="3076" y="8793"/>
                    </a:lnTo>
                    <a:cubicBezTo>
                      <a:pt x="5414" y="5515"/>
                      <a:pt x="4346" y="1906"/>
                      <a:pt x="3609" y="0"/>
                    </a:cubicBezTo>
                    <a:close/>
                    <a:moveTo>
                      <a:pt x="3076" y="8793"/>
                    </a:moveTo>
                    <a:lnTo>
                      <a:pt x="3076" y="8793"/>
                    </a:lnTo>
                    <a:cubicBezTo>
                      <a:pt x="3076" y="8794"/>
                      <a:pt x="3076" y="8794"/>
                      <a:pt x="3076" y="8794"/>
                    </a:cubicBezTo>
                    <a:cubicBezTo>
                      <a:pt x="3077" y="8794"/>
                      <a:pt x="3078" y="8794"/>
                      <a:pt x="3079" y="8794"/>
                    </a:cubicBezTo>
                    <a:lnTo>
                      <a:pt x="3079" y="8794"/>
                    </a:lnTo>
                    <a:cubicBezTo>
                      <a:pt x="3078" y="8794"/>
                      <a:pt x="3077" y="8794"/>
                      <a:pt x="3076" y="8793"/>
                    </a:cubicBezTo>
                    <a:close/>
                    <a:moveTo>
                      <a:pt x="3079" y="8794"/>
                    </a:moveTo>
                    <a:cubicBezTo>
                      <a:pt x="3243" y="8861"/>
                      <a:pt x="3422" y="8896"/>
                      <a:pt x="3609" y="8896"/>
                    </a:cubicBezTo>
                    <a:cubicBezTo>
                      <a:pt x="3508" y="8896"/>
                      <a:pt x="3282" y="8796"/>
                      <a:pt x="3079" y="8794"/>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70" name="Google Shape;370;p8"/>
              <p:cNvSpPr/>
              <p:nvPr/>
            </p:nvSpPr>
            <p:spPr>
              <a:xfrm>
                <a:off x="6152643" y="2707582"/>
                <a:ext cx="143074" cy="266714"/>
              </a:xfrm>
              <a:custGeom>
                <a:avLst/>
                <a:gdLst/>
                <a:ahLst/>
                <a:cxnLst/>
                <a:rect l="l" t="t" r="r" b="b"/>
                <a:pathLst>
                  <a:path w="4881" h="9099" extrusionOk="0">
                    <a:moveTo>
                      <a:pt x="636" y="0"/>
                    </a:moveTo>
                    <a:cubicBezTo>
                      <a:pt x="636" y="102"/>
                      <a:pt x="534" y="102"/>
                      <a:pt x="534" y="203"/>
                    </a:cubicBezTo>
                    <a:cubicBezTo>
                      <a:pt x="1271" y="2110"/>
                      <a:pt x="2339" y="5719"/>
                      <a:pt x="1" y="8997"/>
                    </a:cubicBezTo>
                    <a:cubicBezTo>
                      <a:pt x="204" y="8997"/>
                      <a:pt x="433" y="9099"/>
                      <a:pt x="534" y="9099"/>
                    </a:cubicBezTo>
                    <a:lnTo>
                      <a:pt x="839" y="9099"/>
                    </a:lnTo>
                    <a:cubicBezTo>
                      <a:pt x="2008" y="8896"/>
                      <a:pt x="3813" y="8362"/>
                      <a:pt x="4652" y="6557"/>
                    </a:cubicBezTo>
                    <a:cubicBezTo>
                      <a:pt x="4880" y="6354"/>
                      <a:pt x="4880" y="6049"/>
                      <a:pt x="4880" y="5820"/>
                    </a:cubicBezTo>
                    <a:cubicBezTo>
                      <a:pt x="4880" y="5515"/>
                      <a:pt x="4779" y="5083"/>
                      <a:pt x="4550" y="4880"/>
                    </a:cubicBezTo>
                    <a:lnTo>
                      <a:pt x="3711" y="3711"/>
                    </a:lnTo>
                    <a:lnTo>
                      <a:pt x="636" y="0"/>
                    </a:lnTo>
                    <a:close/>
                  </a:path>
                </a:pathLst>
              </a:custGeom>
              <a:solidFill>
                <a:srgbClr val="7167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71" name="Google Shape;371;p8"/>
              <p:cNvSpPr/>
              <p:nvPr/>
            </p:nvSpPr>
            <p:spPr>
              <a:xfrm>
                <a:off x="6007828" y="2637250"/>
                <a:ext cx="180301" cy="140084"/>
              </a:xfrm>
              <a:custGeom>
                <a:avLst/>
                <a:gdLst/>
                <a:ahLst/>
                <a:cxnLst/>
                <a:rect l="l" t="t" r="r" b="b"/>
                <a:pathLst>
                  <a:path w="6151" h="4779" extrusionOk="0">
                    <a:moveTo>
                      <a:pt x="4677" y="0"/>
                    </a:moveTo>
                    <a:cubicBezTo>
                      <a:pt x="3914" y="0"/>
                      <a:pt x="2974" y="229"/>
                      <a:pt x="2135" y="864"/>
                    </a:cubicBezTo>
                    <a:cubicBezTo>
                      <a:pt x="864" y="1601"/>
                      <a:pt x="0" y="2771"/>
                      <a:pt x="0" y="3609"/>
                    </a:cubicBezTo>
                    <a:cubicBezTo>
                      <a:pt x="0" y="3813"/>
                      <a:pt x="0" y="4041"/>
                      <a:pt x="102" y="4143"/>
                    </a:cubicBezTo>
                    <a:cubicBezTo>
                      <a:pt x="330" y="4550"/>
                      <a:pt x="864" y="4778"/>
                      <a:pt x="1500" y="4778"/>
                    </a:cubicBezTo>
                    <a:cubicBezTo>
                      <a:pt x="2237" y="4778"/>
                      <a:pt x="3075" y="4448"/>
                      <a:pt x="4041" y="3914"/>
                    </a:cubicBezTo>
                    <a:cubicBezTo>
                      <a:pt x="5312" y="3076"/>
                      <a:pt x="6151" y="2008"/>
                      <a:pt x="6151" y="1068"/>
                    </a:cubicBezTo>
                    <a:cubicBezTo>
                      <a:pt x="6151" y="966"/>
                      <a:pt x="6151" y="737"/>
                      <a:pt x="6049" y="534"/>
                    </a:cubicBezTo>
                    <a:cubicBezTo>
                      <a:pt x="5719" y="102"/>
                      <a:pt x="5312" y="0"/>
                      <a:pt x="4677" y="0"/>
                    </a:cubicBezTo>
                    <a:close/>
                  </a:path>
                </a:pathLst>
              </a:custGeom>
              <a:solidFill>
                <a:srgbClr val="7167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72" name="Google Shape;372;p8"/>
              <p:cNvSpPr/>
              <p:nvPr/>
            </p:nvSpPr>
            <p:spPr>
              <a:xfrm>
                <a:off x="5989185" y="2623855"/>
                <a:ext cx="201934" cy="140436"/>
              </a:xfrm>
              <a:custGeom>
                <a:avLst/>
                <a:gdLst/>
                <a:ahLst/>
                <a:cxnLst/>
                <a:rect l="l" t="t" r="r" b="b"/>
                <a:pathLst>
                  <a:path w="6889" h="4791" extrusionOk="0">
                    <a:moveTo>
                      <a:pt x="5077" y="0"/>
                    </a:moveTo>
                    <a:cubicBezTo>
                      <a:pt x="4349" y="0"/>
                      <a:pt x="3434" y="295"/>
                      <a:pt x="2542" y="889"/>
                    </a:cubicBezTo>
                    <a:cubicBezTo>
                      <a:pt x="865" y="1830"/>
                      <a:pt x="1" y="3329"/>
                      <a:pt x="534" y="4168"/>
                    </a:cubicBezTo>
                    <a:cubicBezTo>
                      <a:pt x="771" y="4597"/>
                      <a:pt x="1239" y="4790"/>
                      <a:pt x="1833" y="4790"/>
                    </a:cubicBezTo>
                    <a:cubicBezTo>
                      <a:pt x="2576" y="4790"/>
                      <a:pt x="3516" y="4487"/>
                      <a:pt x="4448" y="3965"/>
                    </a:cubicBezTo>
                    <a:cubicBezTo>
                      <a:pt x="6050" y="2999"/>
                      <a:pt x="6888" y="1423"/>
                      <a:pt x="6355" y="559"/>
                    </a:cubicBezTo>
                    <a:cubicBezTo>
                      <a:pt x="6118" y="187"/>
                      <a:pt x="5657" y="0"/>
                      <a:pt x="507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373" name="Google Shape;373;p8"/>
            <p:cNvSpPr/>
            <p:nvPr/>
          </p:nvSpPr>
          <p:spPr>
            <a:xfrm>
              <a:off x="5882915" y="4285240"/>
              <a:ext cx="87429" cy="44711"/>
            </a:xfrm>
            <a:custGeom>
              <a:avLst/>
              <a:gdLst/>
              <a:ahLst/>
              <a:cxnLst/>
              <a:rect l="l" t="t" r="r" b="b"/>
              <a:pathLst>
                <a:path w="2237" h="1144" extrusionOk="0">
                  <a:moveTo>
                    <a:pt x="2110" y="0"/>
                  </a:moveTo>
                  <a:lnTo>
                    <a:pt x="0" y="839"/>
                  </a:lnTo>
                  <a:lnTo>
                    <a:pt x="102" y="1144"/>
                  </a:lnTo>
                  <a:lnTo>
                    <a:pt x="2237" y="204"/>
                  </a:lnTo>
                  <a:lnTo>
                    <a:pt x="2110" y="0"/>
                  </a:lnTo>
                  <a:close/>
                </a:path>
              </a:pathLst>
            </a:custGeom>
            <a:solidFill>
              <a:srgbClr val="3561A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74" name="Google Shape;374;p8"/>
            <p:cNvSpPr/>
            <p:nvPr/>
          </p:nvSpPr>
          <p:spPr>
            <a:xfrm>
              <a:off x="5722008" y="4354770"/>
              <a:ext cx="86452" cy="45728"/>
            </a:xfrm>
            <a:custGeom>
              <a:avLst/>
              <a:gdLst/>
              <a:ahLst/>
              <a:cxnLst/>
              <a:rect l="l" t="t" r="r" b="b"/>
              <a:pathLst>
                <a:path w="2212" h="1170" extrusionOk="0">
                  <a:moveTo>
                    <a:pt x="2110" y="0"/>
                  </a:moveTo>
                  <a:lnTo>
                    <a:pt x="0" y="966"/>
                  </a:lnTo>
                  <a:lnTo>
                    <a:pt x="203" y="1169"/>
                  </a:lnTo>
                  <a:lnTo>
                    <a:pt x="2211" y="229"/>
                  </a:lnTo>
                  <a:lnTo>
                    <a:pt x="2110" y="0"/>
                  </a:lnTo>
                  <a:close/>
                </a:path>
              </a:pathLst>
            </a:custGeom>
            <a:solidFill>
              <a:srgbClr val="3561A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75" name="Google Shape;375;p8"/>
            <p:cNvSpPr/>
            <p:nvPr/>
          </p:nvSpPr>
          <p:spPr>
            <a:xfrm>
              <a:off x="5564033" y="4429263"/>
              <a:ext cx="87468" cy="49713"/>
            </a:xfrm>
            <a:custGeom>
              <a:avLst/>
              <a:gdLst/>
              <a:ahLst/>
              <a:cxnLst/>
              <a:rect l="l" t="t" r="r" b="b"/>
              <a:pathLst>
                <a:path w="2238" h="1272" extrusionOk="0">
                  <a:moveTo>
                    <a:pt x="2009" y="0"/>
                  </a:moveTo>
                  <a:lnTo>
                    <a:pt x="1" y="966"/>
                  </a:lnTo>
                  <a:lnTo>
                    <a:pt x="230" y="1271"/>
                  </a:lnTo>
                  <a:lnTo>
                    <a:pt x="2238" y="229"/>
                  </a:lnTo>
                  <a:lnTo>
                    <a:pt x="2009" y="0"/>
                  </a:lnTo>
                  <a:close/>
                </a:path>
              </a:pathLst>
            </a:custGeom>
            <a:solidFill>
              <a:srgbClr val="3561A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76" name="Google Shape;376;p8"/>
            <p:cNvSpPr/>
            <p:nvPr/>
          </p:nvSpPr>
          <p:spPr>
            <a:xfrm>
              <a:off x="4774288" y="4272304"/>
              <a:ext cx="2082048" cy="2082087"/>
            </a:xfrm>
            <a:custGeom>
              <a:avLst/>
              <a:gdLst/>
              <a:ahLst/>
              <a:cxnLst/>
              <a:rect l="l" t="t" r="r" b="b"/>
              <a:pathLst>
                <a:path w="53272" h="53273" extrusionOk="0">
                  <a:moveTo>
                    <a:pt x="635" y="1"/>
                  </a:moveTo>
                  <a:lnTo>
                    <a:pt x="0" y="52637"/>
                  </a:lnTo>
                  <a:lnTo>
                    <a:pt x="52534" y="53272"/>
                  </a:lnTo>
                  <a:lnTo>
                    <a:pt x="53272" y="738"/>
                  </a:lnTo>
                  <a:lnTo>
                    <a:pt x="635" y="1"/>
                  </a:lnTo>
                  <a:close/>
                </a:path>
              </a:pathLst>
            </a:custGeom>
            <a:solidFill>
              <a:schemeClr val="accent3">
                <a:lumMod val="40000"/>
                <a:lumOff val="60000"/>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77" name="Google Shape;377;p8"/>
            <p:cNvSpPr/>
            <p:nvPr/>
          </p:nvSpPr>
          <p:spPr>
            <a:xfrm>
              <a:off x="5655449" y="4161074"/>
              <a:ext cx="210620" cy="301997"/>
            </a:xfrm>
            <a:custGeom>
              <a:avLst/>
              <a:gdLst/>
              <a:ahLst/>
              <a:cxnLst/>
              <a:rect l="l" t="t" r="r" b="b"/>
              <a:pathLst>
                <a:path w="5389" h="7727" extrusionOk="0">
                  <a:moveTo>
                    <a:pt x="636" y="0"/>
                  </a:moveTo>
                  <a:lnTo>
                    <a:pt x="0" y="1042"/>
                  </a:lnTo>
                  <a:lnTo>
                    <a:pt x="4982" y="7727"/>
                  </a:lnTo>
                  <a:lnTo>
                    <a:pt x="5388" y="7396"/>
                  </a:lnTo>
                  <a:lnTo>
                    <a:pt x="636" y="0"/>
                  </a:lnTo>
                  <a:close/>
                </a:path>
              </a:pathLst>
            </a:custGeom>
            <a:solidFill>
              <a:srgbClr val="A09D9A"/>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78" name="Google Shape;378;p8"/>
            <p:cNvSpPr/>
            <p:nvPr/>
          </p:nvSpPr>
          <p:spPr>
            <a:xfrm>
              <a:off x="5766680" y="4297162"/>
              <a:ext cx="99389" cy="165909"/>
            </a:xfrm>
            <a:custGeom>
              <a:avLst/>
              <a:gdLst/>
              <a:ahLst/>
              <a:cxnLst/>
              <a:rect l="l" t="t" r="r" b="b"/>
              <a:pathLst>
                <a:path w="2543" h="4245" extrusionOk="0">
                  <a:moveTo>
                    <a:pt x="128" y="0"/>
                  </a:moveTo>
                  <a:lnTo>
                    <a:pt x="1" y="102"/>
                  </a:lnTo>
                  <a:cubicBezTo>
                    <a:pt x="967" y="1474"/>
                    <a:pt x="1805" y="3177"/>
                    <a:pt x="2136" y="4245"/>
                  </a:cubicBezTo>
                  <a:lnTo>
                    <a:pt x="2542" y="3914"/>
                  </a:lnTo>
                  <a:lnTo>
                    <a:pt x="128" y="0"/>
                  </a:lnTo>
                  <a:close/>
                </a:path>
              </a:pathLst>
            </a:custGeom>
            <a:solidFill>
              <a:srgbClr val="64615D"/>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79" name="Google Shape;379;p8"/>
            <p:cNvSpPr/>
            <p:nvPr/>
          </p:nvSpPr>
          <p:spPr>
            <a:xfrm>
              <a:off x="5605775" y="4272304"/>
              <a:ext cx="4025" cy="39"/>
            </a:xfrm>
            <a:custGeom>
              <a:avLst/>
              <a:gdLst/>
              <a:ahLst/>
              <a:cxnLst/>
              <a:rect l="l" t="t" r="r" b="b"/>
              <a:pathLst>
                <a:path w="103" h="1" extrusionOk="0">
                  <a:moveTo>
                    <a:pt x="102" y="1"/>
                  </a:moveTo>
                  <a:lnTo>
                    <a:pt x="0" y="1"/>
                  </a:lnTo>
                  <a:close/>
                </a:path>
              </a:pathLst>
            </a:custGeom>
            <a:solidFill>
              <a:srgbClr val="BD50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380" name="Google Shape;380;p8"/>
            <p:cNvGrpSpPr/>
            <p:nvPr/>
          </p:nvGrpSpPr>
          <p:grpSpPr>
            <a:xfrm>
              <a:off x="5357439" y="3807095"/>
              <a:ext cx="517581" cy="559024"/>
              <a:chOff x="4008979" y="2769596"/>
              <a:chExt cx="388186" cy="419268"/>
            </a:xfrm>
          </p:grpSpPr>
          <p:sp>
            <p:nvSpPr>
              <p:cNvPr id="381" name="Google Shape;381;p8"/>
              <p:cNvSpPr/>
              <p:nvPr/>
            </p:nvSpPr>
            <p:spPr>
              <a:xfrm>
                <a:off x="4117758" y="2992910"/>
                <a:ext cx="272694" cy="195954"/>
              </a:xfrm>
              <a:custGeom>
                <a:avLst/>
                <a:gdLst/>
                <a:ahLst/>
                <a:cxnLst/>
                <a:rect l="l" t="t" r="r" b="b"/>
                <a:pathLst>
                  <a:path w="9303" h="6685" extrusionOk="0">
                    <a:moveTo>
                      <a:pt x="8896" y="0"/>
                    </a:moveTo>
                    <a:cubicBezTo>
                      <a:pt x="9302" y="1398"/>
                      <a:pt x="7930" y="3406"/>
                      <a:pt x="5719" y="4779"/>
                    </a:cubicBezTo>
                    <a:cubicBezTo>
                      <a:pt x="4346" y="5617"/>
                      <a:pt x="2948" y="6049"/>
                      <a:pt x="1805" y="6049"/>
                    </a:cubicBezTo>
                    <a:cubicBezTo>
                      <a:pt x="1042" y="6049"/>
                      <a:pt x="407" y="5846"/>
                      <a:pt x="0" y="5516"/>
                    </a:cubicBezTo>
                    <a:lnTo>
                      <a:pt x="0" y="5516"/>
                    </a:lnTo>
                    <a:cubicBezTo>
                      <a:pt x="0" y="5617"/>
                      <a:pt x="102" y="5719"/>
                      <a:pt x="102" y="5846"/>
                    </a:cubicBezTo>
                    <a:cubicBezTo>
                      <a:pt x="534" y="6481"/>
                      <a:pt x="1271" y="6685"/>
                      <a:pt x="2110" y="6685"/>
                    </a:cubicBezTo>
                    <a:cubicBezTo>
                      <a:pt x="3279" y="6685"/>
                      <a:pt x="4651" y="6253"/>
                      <a:pt x="6024" y="5414"/>
                    </a:cubicBezTo>
                    <a:cubicBezTo>
                      <a:pt x="8032" y="4245"/>
                      <a:pt x="9302" y="2542"/>
                      <a:pt x="9302" y="1169"/>
                    </a:cubicBezTo>
                    <a:cubicBezTo>
                      <a:pt x="9302" y="864"/>
                      <a:pt x="9302" y="534"/>
                      <a:pt x="9099" y="331"/>
                    </a:cubicBezTo>
                    <a:cubicBezTo>
                      <a:pt x="8997" y="229"/>
                      <a:pt x="8997" y="127"/>
                      <a:pt x="8896" y="0"/>
                    </a:cubicBezTo>
                    <a:close/>
                  </a:path>
                </a:pathLst>
              </a:custGeom>
              <a:solidFill>
                <a:srgbClr val="1C2B28"/>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82" name="Google Shape;382;p8"/>
              <p:cNvSpPr/>
              <p:nvPr/>
            </p:nvSpPr>
            <p:spPr>
              <a:xfrm>
                <a:off x="4086452" y="2959659"/>
                <a:ext cx="310713" cy="212457"/>
              </a:xfrm>
              <a:custGeom>
                <a:avLst/>
                <a:gdLst/>
                <a:ahLst/>
                <a:cxnLst/>
                <a:rect l="l" t="t" r="r" b="b"/>
                <a:pathLst>
                  <a:path w="10600" h="7248" extrusionOk="0">
                    <a:moveTo>
                      <a:pt x="7764" y="0"/>
                    </a:moveTo>
                    <a:cubicBezTo>
                      <a:pt x="6622" y="0"/>
                      <a:pt x="5202" y="427"/>
                      <a:pt x="3813" y="1302"/>
                    </a:cubicBezTo>
                    <a:cubicBezTo>
                      <a:pt x="1373" y="2777"/>
                      <a:pt x="1" y="5115"/>
                      <a:pt x="839" y="6386"/>
                    </a:cubicBezTo>
                    <a:cubicBezTo>
                      <a:pt x="1183" y="6959"/>
                      <a:pt x="1909" y="7247"/>
                      <a:pt x="2836" y="7247"/>
                    </a:cubicBezTo>
                    <a:cubicBezTo>
                      <a:pt x="3965" y="7247"/>
                      <a:pt x="5391" y="6819"/>
                      <a:pt x="6787" y="5954"/>
                    </a:cubicBezTo>
                    <a:cubicBezTo>
                      <a:pt x="9227" y="4479"/>
                      <a:pt x="10599" y="2141"/>
                      <a:pt x="9862" y="870"/>
                    </a:cubicBezTo>
                    <a:cubicBezTo>
                      <a:pt x="9470" y="294"/>
                      <a:pt x="8713" y="0"/>
                      <a:pt x="7764" y="0"/>
                    </a:cubicBezTo>
                    <a:close/>
                  </a:path>
                </a:pathLst>
              </a:custGeom>
              <a:solidFill>
                <a:srgbClr val="AFC9C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83" name="Google Shape;383;p8"/>
              <p:cNvSpPr/>
              <p:nvPr/>
            </p:nvSpPr>
            <p:spPr>
              <a:xfrm>
                <a:off x="4083492" y="2858348"/>
                <a:ext cx="157936" cy="257803"/>
              </a:xfrm>
              <a:custGeom>
                <a:avLst/>
                <a:gdLst/>
                <a:ahLst/>
                <a:cxnLst/>
                <a:rect l="l" t="t" r="r" b="b"/>
                <a:pathLst>
                  <a:path w="5388" h="8795" extrusionOk="0">
                    <a:moveTo>
                      <a:pt x="3609" y="1"/>
                    </a:moveTo>
                    <a:lnTo>
                      <a:pt x="3609" y="1"/>
                    </a:lnTo>
                    <a:cubicBezTo>
                      <a:pt x="3279" y="433"/>
                      <a:pt x="2745" y="865"/>
                      <a:pt x="2110" y="1170"/>
                    </a:cubicBezTo>
                    <a:cubicBezTo>
                      <a:pt x="1372" y="1704"/>
                      <a:pt x="635" y="1907"/>
                      <a:pt x="0" y="2009"/>
                    </a:cubicBezTo>
                    <a:lnTo>
                      <a:pt x="2211" y="7854"/>
                    </a:lnTo>
                    <a:cubicBezTo>
                      <a:pt x="2362" y="8274"/>
                      <a:pt x="2690" y="8549"/>
                      <a:pt x="3079" y="8688"/>
                    </a:cubicBezTo>
                    <a:lnTo>
                      <a:pt x="3079" y="8688"/>
                    </a:lnTo>
                    <a:cubicBezTo>
                      <a:pt x="5387" y="5512"/>
                      <a:pt x="4447" y="1805"/>
                      <a:pt x="3609" y="1"/>
                    </a:cubicBezTo>
                    <a:close/>
                    <a:moveTo>
                      <a:pt x="3079" y="8688"/>
                    </a:moveTo>
                    <a:cubicBezTo>
                      <a:pt x="3078" y="8690"/>
                      <a:pt x="3077" y="8691"/>
                      <a:pt x="3075" y="8693"/>
                    </a:cubicBezTo>
                    <a:cubicBezTo>
                      <a:pt x="3279" y="8795"/>
                      <a:pt x="3482" y="8795"/>
                      <a:pt x="3711" y="8795"/>
                    </a:cubicBezTo>
                    <a:cubicBezTo>
                      <a:pt x="3495" y="8795"/>
                      <a:pt x="3279" y="8760"/>
                      <a:pt x="3079" y="8688"/>
                    </a:cubicBezTo>
                    <a:close/>
                  </a:path>
                </a:pathLst>
              </a:custGeom>
              <a:solidFill>
                <a:srgbClr val="AFC9C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84" name="Google Shape;384;p8"/>
              <p:cNvSpPr/>
              <p:nvPr/>
            </p:nvSpPr>
            <p:spPr>
              <a:xfrm>
                <a:off x="4172437" y="2848217"/>
                <a:ext cx="142312" cy="266744"/>
              </a:xfrm>
              <a:custGeom>
                <a:avLst/>
                <a:gdLst/>
                <a:ahLst/>
                <a:cxnLst/>
                <a:rect l="l" t="t" r="r" b="b"/>
                <a:pathLst>
                  <a:path w="4855" h="9100" extrusionOk="0">
                    <a:moveTo>
                      <a:pt x="737" y="1"/>
                    </a:moveTo>
                    <a:cubicBezTo>
                      <a:pt x="636" y="103"/>
                      <a:pt x="636" y="204"/>
                      <a:pt x="534" y="306"/>
                    </a:cubicBezTo>
                    <a:cubicBezTo>
                      <a:pt x="1373" y="2110"/>
                      <a:pt x="2313" y="5821"/>
                      <a:pt x="0" y="8998"/>
                    </a:cubicBezTo>
                    <a:cubicBezTo>
                      <a:pt x="204" y="9100"/>
                      <a:pt x="407" y="9100"/>
                      <a:pt x="636" y="9100"/>
                    </a:cubicBezTo>
                    <a:lnTo>
                      <a:pt x="839" y="9100"/>
                    </a:lnTo>
                    <a:cubicBezTo>
                      <a:pt x="2008" y="8998"/>
                      <a:pt x="3813" y="8363"/>
                      <a:pt x="4753" y="6660"/>
                    </a:cubicBezTo>
                    <a:cubicBezTo>
                      <a:pt x="4855" y="6355"/>
                      <a:pt x="4855" y="6126"/>
                      <a:pt x="4855" y="5923"/>
                    </a:cubicBezTo>
                    <a:cubicBezTo>
                      <a:pt x="4855" y="5491"/>
                      <a:pt x="4753" y="5186"/>
                      <a:pt x="4550" y="4855"/>
                    </a:cubicBezTo>
                    <a:lnTo>
                      <a:pt x="3711" y="3813"/>
                    </a:lnTo>
                    <a:lnTo>
                      <a:pt x="737" y="1"/>
                    </a:lnTo>
                    <a:close/>
                  </a:path>
                </a:pathLst>
              </a:custGeom>
              <a:solidFill>
                <a:srgbClr val="AFC9C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85" name="Google Shape;385;p8"/>
              <p:cNvSpPr/>
              <p:nvPr/>
            </p:nvSpPr>
            <p:spPr>
              <a:xfrm>
                <a:off x="4027593" y="2780295"/>
                <a:ext cx="183320" cy="139322"/>
              </a:xfrm>
              <a:custGeom>
                <a:avLst/>
                <a:gdLst/>
                <a:ahLst/>
                <a:cxnLst/>
                <a:rect l="l" t="t" r="r" b="b"/>
                <a:pathLst>
                  <a:path w="6254" h="4753" extrusionOk="0">
                    <a:moveTo>
                      <a:pt x="4754" y="0"/>
                    </a:moveTo>
                    <a:cubicBezTo>
                      <a:pt x="4017" y="0"/>
                      <a:pt x="3076" y="305"/>
                      <a:pt x="2110" y="839"/>
                    </a:cubicBezTo>
                    <a:cubicBezTo>
                      <a:pt x="840" y="1703"/>
                      <a:pt x="1" y="2745"/>
                      <a:pt x="1" y="3609"/>
                    </a:cubicBezTo>
                    <a:cubicBezTo>
                      <a:pt x="1" y="3812"/>
                      <a:pt x="1" y="4016"/>
                      <a:pt x="102" y="4244"/>
                    </a:cubicBezTo>
                    <a:cubicBezTo>
                      <a:pt x="433" y="4549"/>
                      <a:pt x="840" y="4753"/>
                      <a:pt x="1475" y="4753"/>
                    </a:cubicBezTo>
                    <a:cubicBezTo>
                      <a:pt x="2212" y="4753"/>
                      <a:pt x="3178" y="4549"/>
                      <a:pt x="4017" y="3914"/>
                    </a:cubicBezTo>
                    <a:cubicBezTo>
                      <a:pt x="5389" y="3177"/>
                      <a:pt x="6253" y="2008"/>
                      <a:pt x="6253" y="1169"/>
                    </a:cubicBezTo>
                    <a:cubicBezTo>
                      <a:pt x="6253" y="940"/>
                      <a:pt x="6151" y="737"/>
                      <a:pt x="6024" y="635"/>
                    </a:cubicBezTo>
                    <a:cubicBezTo>
                      <a:pt x="5821" y="203"/>
                      <a:pt x="5287" y="0"/>
                      <a:pt x="4754" y="0"/>
                    </a:cubicBezTo>
                    <a:close/>
                  </a:path>
                </a:pathLst>
              </a:custGeom>
              <a:solidFill>
                <a:srgbClr val="AFC9C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86" name="Google Shape;386;p8"/>
              <p:cNvSpPr/>
              <p:nvPr/>
            </p:nvSpPr>
            <p:spPr>
              <a:xfrm>
                <a:off x="4008979" y="2769596"/>
                <a:ext cx="204894" cy="138853"/>
              </a:xfrm>
              <a:custGeom>
                <a:avLst/>
                <a:gdLst/>
                <a:ahLst/>
                <a:cxnLst/>
                <a:rect l="l" t="t" r="r" b="b"/>
                <a:pathLst>
                  <a:path w="6990" h="4737" extrusionOk="0">
                    <a:moveTo>
                      <a:pt x="5082" y="0"/>
                    </a:moveTo>
                    <a:cubicBezTo>
                      <a:pt x="4330" y="0"/>
                      <a:pt x="3402" y="270"/>
                      <a:pt x="2542" y="797"/>
                    </a:cubicBezTo>
                    <a:cubicBezTo>
                      <a:pt x="941" y="1839"/>
                      <a:pt x="0" y="3339"/>
                      <a:pt x="534" y="4177"/>
                    </a:cubicBezTo>
                    <a:cubicBezTo>
                      <a:pt x="771" y="4549"/>
                      <a:pt x="1252" y="4736"/>
                      <a:pt x="1854" y="4736"/>
                    </a:cubicBezTo>
                    <a:cubicBezTo>
                      <a:pt x="2610" y="4736"/>
                      <a:pt x="3557" y="4441"/>
                      <a:pt x="4448" y="3847"/>
                    </a:cubicBezTo>
                    <a:cubicBezTo>
                      <a:pt x="6024" y="2907"/>
                      <a:pt x="6990" y="1432"/>
                      <a:pt x="6456" y="568"/>
                    </a:cubicBezTo>
                    <a:cubicBezTo>
                      <a:pt x="6214" y="187"/>
                      <a:pt x="5709" y="0"/>
                      <a:pt x="5082" y="0"/>
                    </a:cubicBezTo>
                    <a:close/>
                  </a:path>
                </a:pathLst>
              </a:custGeom>
              <a:solidFill>
                <a:srgbClr val="AFC9C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387" name="Google Shape;387;p8"/>
            <p:cNvSpPr/>
            <p:nvPr/>
          </p:nvSpPr>
          <p:spPr>
            <a:xfrm>
              <a:off x="904233" y="3951174"/>
              <a:ext cx="2537016" cy="2537016"/>
            </a:xfrm>
            <a:custGeom>
              <a:avLst/>
              <a:gdLst/>
              <a:ahLst/>
              <a:cxnLst/>
              <a:rect l="l" t="t" r="r" b="b"/>
              <a:pathLst>
                <a:path w="64913" h="64913" extrusionOk="0">
                  <a:moveTo>
                    <a:pt x="14386" y="1"/>
                  </a:moveTo>
                  <a:lnTo>
                    <a:pt x="0" y="50527"/>
                  </a:lnTo>
                  <a:lnTo>
                    <a:pt x="50603" y="64913"/>
                  </a:lnTo>
                  <a:lnTo>
                    <a:pt x="64912" y="14310"/>
                  </a:lnTo>
                  <a:lnTo>
                    <a:pt x="14386" y="1"/>
                  </a:lnTo>
                  <a:close/>
                </a:path>
              </a:pathLst>
            </a:custGeom>
            <a:solidFill>
              <a:schemeClr val="bg2">
                <a:lumMod val="75000"/>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88" name="Google Shape;388;p8"/>
            <p:cNvSpPr/>
            <p:nvPr/>
          </p:nvSpPr>
          <p:spPr>
            <a:xfrm>
              <a:off x="2549597" y="4253170"/>
              <a:ext cx="5003" cy="5003"/>
            </a:xfrm>
            <a:custGeom>
              <a:avLst/>
              <a:gdLst/>
              <a:ahLst/>
              <a:cxnLst/>
              <a:rect l="l" t="t" r="r" b="b"/>
              <a:pathLst>
                <a:path w="128" h="128" extrusionOk="0">
                  <a:moveTo>
                    <a:pt x="0" y="0"/>
                  </a:moveTo>
                  <a:lnTo>
                    <a:pt x="0" y="0"/>
                  </a:lnTo>
                  <a:lnTo>
                    <a:pt x="127" y="127"/>
                  </a:lnTo>
                  <a:close/>
                </a:path>
              </a:pathLst>
            </a:custGeom>
            <a:solidFill>
              <a:srgbClr val="7BC3DD"/>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89" name="Google Shape;389;p8"/>
            <p:cNvSpPr/>
            <p:nvPr/>
          </p:nvSpPr>
          <p:spPr>
            <a:xfrm>
              <a:off x="2301261" y="4067408"/>
              <a:ext cx="145039" cy="334788"/>
            </a:xfrm>
            <a:custGeom>
              <a:avLst/>
              <a:gdLst/>
              <a:ahLst/>
              <a:cxnLst/>
              <a:rect l="l" t="t" r="r" b="b"/>
              <a:pathLst>
                <a:path w="3711" h="8566" extrusionOk="0">
                  <a:moveTo>
                    <a:pt x="966" y="1"/>
                  </a:moveTo>
                  <a:lnTo>
                    <a:pt x="0" y="839"/>
                  </a:lnTo>
                  <a:lnTo>
                    <a:pt x="3177" y="8566"/>
                  </a:lnTo>
                  <a:lnTo>
                    <a:pt x="3711" y="8362"/>
                  </a:lnTo>
                  <a:lnTo>
                    <a:pt x="966" y="1"/>
                  </a:lnTo>
                  <a:close/>
                </a:path>
              </a:pathLst>
            </a:custGeom>
            <a:solidFill>
              <a:srgbClr val="A09D9A"/>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90" name="Google Shape;390;p8"/>
            <p:cNvSpPr/>
            <p:nvPr/>
          </p:nvSpPr>
          <p:spPr>
            <a:xfrm>
              <a:off x="2388652" y="4224366"/>
              <a:ext cx="41780" cy="124207"/>
            </a:xfrm>
            <a:custGeom>
              <a:avLst/>
              <a:gdLst/>
              <a:ahLst/>
              <a:cxnLst/>
              <a:rect l="l" t="t" r="r" b="b"/>
              <a:pathLst>
                <a:path w="1069" h="3178" extrusionOk="0">
                  <a:moveTo>
                    <a:pt x="1" y="0"/>
                  </a:moveTo>
                  <a:lnTo>
                    <a:pt x="1" y="0"/>
                  </a:lnTo>
                  <a:lnTo>
                    <a:pt x="1068" y="3177"/>
                  </a:lnTo>
                  <a:lnTo>
                    <a:pt x="1068" y="3177"/>
                  </a:lnTo>
                  <a:close/>
                </a:path>
              </a:pathLst>
            </a:custGeom>
            <a:solidFill>
              <a:srgbClr val="4D788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91" name="Google Shape;391;p8"/>
            <p:cNvSpPr/>
            <p:nvPr/>
          </p:nvSpPr>
          <p:spPr>
            <a:xfrm>
              <a:off x="2388652" y="4224366"/>
              <a:ext cx="57648" cy="177829"/>
            </a:xfrm>
            <a:custGeom>
              <a:avLst/>
              <a:gdLst/>
              <a:ahLst/>
              <a:cxnLst/>
              <a:rect l="l" t="t" r="r" b="b"/>
              <a:pathLst>
                <a:path w="1475" h="4550" extrusionOk="0">
                  <a:moveTo>
                    <a:pt x="1" y="0"/>
                  </a:moveTo>
                  <a:cubicBezTo>
                    <a:pt x="433" y="1601"/>
                    <a:pt x="840" y="3406"/>
                    <a:pt x="941" y="4550"/>
                  </a:cubicBezTo>
                  <a:lnTo>
                    <a:pt x="1475" y="4346"/>
                  </a:lnTo>
                  <a:lnTo>
                    <a:pt x="1068" y="3177"/>
                  </a:lnTo>
                  <a:lnTo>
                    <a:pt x="1" y="0"/>
                  </a:lnTo>
                  <a:close/>
                </a:path>
              </a:pathLst>
            </a:custGeom>
            <a:solidFill>
              <a:srgbClr val="64615D"/>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92" name="Google Shape;392;p8"/>
            <p:cNvSpPr/>
            <p:nvPr/>
          </p:nvSpPr>
          <p:spPr>
            <a:xfrm>
              <a:off x="2239666" y="4153821"/>
              <a:ext cx="39" cy="39"/>
            </a:xfrm>
            <a:custGeom>
              <a:avLst/>
              <a:gdLst/>
              <a:ahLst/>
              <a:cxnLst/>
              <a:rect l="l" t="t" r="r" b="b"/>
              <a:pathLst>
                <a:path w="1" h="1" extrusionOk="0">
                  <a:moveTo>
                    <a:pt x="1" y="1"/>
                  </a:moveTo>
                  <a:lnTo>
                    <a:pt x="1" y="1"/>
                  </a:lnTo>
                  <a:lnTo>
                    <a:pt x="1" y="1"/>
                  </a:lnTo>
                  <a:close/>
                  <a:moveTo>
                    <a:pt x="1" y="1"/>
                  </a:moveTo>
                  <a:lnTo>
                    <a:pt x="1" y="1"/>
                  </a:lnTo>
                  <a:close/>
                </a:path>
              </a:pathLst>
            </a:custGeom>
            <a:solidFill>
              <a:srgbClr val="DDB20B"/>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393" name="Google Shape;393;p8"/>
            <p:cNvGrpSpPr/>
            <p:nvPr/>
          </p:nvGrpSpPr>
          <p:grpSpPr>
            <a:xfrm>
              <a:off x="2086693" y="3685837"/>
              <a:ext cx="443049" cy="557036"/>
              <a:chOff x="2013120" y="2754852"/>
              <a:chExt cx="332287" cy="417777"/>
            </a:xfrm>
          </p:grpSpPr>
          <p:sp>
            <p:nvSpPr>
              <p:cNvPr id="394" name="Google Shape;394;p8"/>
              <p:cNvSpPr/>
              <p:nvPr/>
            </p:nvSpPr>
            <p:spPr>
              <a:xfrm>
                <a:off x="2038293" y="3030317"/>
                <a:ext cx="301010" cy="142312"/>
              </a:xfrm>
              <a:custGeom>
                <a:avLst/>
                <a:gdLst/>
                <a:ahLst/>
                <a:cxnLst/>
                <a:rect l="l" t="t" r="r" b="b"/>
                <a:pathLst>
                  <a:path w="10269" h="4855" extrusionOk="0">
                    <a:moveTo>
                      <a:pt x="10066" y="0"/>
                    </a:moveTo>
                    <a:cubicBezTo>
                      <a:pt x="10066" y="1373"/>
                      <a:pt x="8261" y="3050"/>
                      <a:pt x="5719" y="3813"/>
                    </a:cubicBezTo>
                    <a:cubicBezTo>
                      <a:pt x="4881" y="4016"/>
                      <a:pt x="3915" y="4118"/>
                      <a:pt x="3178" y="4118"/>
                    </a:cubicBezTo>
                    <a:cubicBezTo>
                      <a:pt x="1704" y="4118"/>
                      <a:pt x="535" y="3686"/>
                      <a:pt x="1" y="2948"/>
                    </a:cubicBezTo>
                    <a:lnTo>
                      <a:pt x="1" y="2948"/>
                    </a:lnTo>
                    <a:cubicBezTo>
                      <a:pt x="1" y="3050"/>
                      <a:pt x="103" y="3177"/>
                      <a:pt x="103" y="3279"/>
                    </a:cubicBezTo>
                    <a:cubicBezTo>
                      <a:pt x="433" y="4321"/>
                      <a:pt x="1704" y="4855"/>
                      <a:pt x="3407" y="4855"/>
                    </a:cubicBezTo>
                    <a:cubicBezTo>
                      <a:pt x="4144" y="4855"/>
                      <a:pt x="5084" y="4753"/>
                      <a:pt x="5948" y="4448"/>
                    </a:cubicBezTo>
                    <a:cubicBezTo>
                      <a:pt x="8490" y="3686"/>
                      <a:pt x="10269" y="2110"/>
                      <a:pt x="10269" y="737"/>
                    </a:cubicBezTo>
                    <a:cubicBezTo>
                      <a:pt x="10269" y="636"/>
                      <a:pt x="10269" y="509"/>
                      <a:pt x="10167" y="305"/>
                    </a:cubicBezTo>
                    <a:cubicBezTo>
                      <a:pt x="10167" y="204"/>
                      <a:pt x="10167" y="102"/>
                      <a:pt x="10066" y="0"/>
                    </a:cubicBezTo>
                    <a:close/>
                  </a:path>
                </a:pathLst>
              </a:custGeom>
              <a:solidFill>
                <a:srgbClr val="BA8E2C"/>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95" name="Google Shape;395;p8"/>
              <p:cNvSpPr/>
              <p:nvPr/>
            </p:nvSpPr>
            <p:spPr>
              <a:xfrm>
                <a:off x="2025051" y="2978477"/>
                <a:ext cx="320356" cy="178103"/>
              </a:xfrm>
              <a:custGeom>
                <a:avLst/>
                <a:gdLst/>
                <a:ahLst/>
                <a:cxnLst/>
                <a:rect l="l" t="t" r="r" b="b"/>
                <a:pathLst>
                  <a:path w="10929" h="6076" extrusionOk="0">
                    <a:moveTo>
                      <a:pt x="7121" y="1"/>
                    </a:moveTo>
                    <a:cubicBezTo>
                      <a:pt x="6367" y="1"/>
                      <a:pt x="5536" y="108"/>
                      <a:pt x="4677" y="330"/>
                    </a:cubicBezTo>
                    <a:cubicBezTo>
                      <a:pt x="1906" y="1169"/>
                      <a:pt x="0" y="3075"/>
                      <a:pt x="432" y="4574"/>
                    </a:cubicBezTo>
                    <a:cubicBezTo>
                      <a:pt x="732" y="5527"/>
                      <a:pt x="2097" y="6076"/>
                      <a:pt x="3822" y="6076"/>
                    </a:cubicBezTo>
                    <a:cubicBezTo>
                      <a:pt x="4583" y="6076"/>
                      <a:pt x="5413" y="5969"/>
                      <a:pt x="6252" y="5744"/>
                    </a:cubicBezTo>
                    <a:cubicBezTo>
                      <a:pt x="9023" y="4879"/>
                      <a:pt x="10929" y="2973"/>
                      <a:pt x="10497" y="1601"/>
                    </a:cubicBezTo>
                    <a:cubicBezTo>
                      <a:pt x="10195" y="572"/>
                      <a:pt x="8865" y="1"/>
                      <a:pt x="71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96" name="Google Shape;396;p8"/>
              <p:cNvSpPr/>
              <p:nvPr/>
            </p:nvSpPr>
            <p:spPr>
              <a:xfrm>
                <a:off x="2071980" y="2850016"/>
                <a:ext cx="124432" cy="251091"/>
              </a:xfrm>
              <a:custGeom>
                <a:avLst/>
                <a:gdLst/>
                <a:ahLst/>
                <a:cxnLst/>
                <a:rect l="l" t="t" r="r" b="b"/>
                <a:pathLst>
                  <a:path w="4245" h="8566" extrusionOk="0">
                    <a:moveTo>
                      <a:pt x="4016" y="1"/>
                    </a:moveTo>
                    <a:cubicBezTo>
                      <a:pt x="3482" y="306"/>
                      <a:pt x="2974" y="636"/>
                      <a:pt x="2211" y="839"/>
                    </a:cubicBezTo>
                    <a:cubicBezTo>
                      <a:pt x="1703" y="941"/>
                      <a:pt x="1068" y="1068"/>
                      <a:pt x="534" y="1068"/>
                    </a:cubicBezTo>
                    <a:lnTo>
                      <a:pt x="0" y="1068"/>
                    </a:lnTo>
                    <a:lnTo>
                      <a:pt x="534" y="7193"/>
                    </a:lnTo>
                    <a:cubicBezTo>
                      <a:pt x="599" y="7663"/>
                      <a:pt x="839" y="8092"/>
                      <a:pt x="1196" y="8341"/>
                    </a:cubicBezTo>
                    <a:lnTo>
                      <a:pt x="1196" y="8341"/>
                    </a:lnTo>
                    <a:cubicBezTo>
                      <a:pt x="4245" y="5799"/>
                      <a:pt x="4244" y="2003"/>
                      <a:pt x="4016" y="1"/>
                    </a:cubicBezTo>
                    <a:close/>
                    <a:moveTo>
                      <a:pt x="1196" y="8341"/>
                    </a:moveTo>
                    <a:cubicBezTo>
                      <a:pt x="1187" y="8348"/>
                      <a:pt x="1178" y="8355"/>
                      <a:pt x="1169" y="8362"/>
                    </a:cubicBezTo>
                    <a:cubicBezTo>
                      <a:pt x="1239" y="8397"/>
                      <a:pt x="1324" y="8432"/>
                      <a:pt x="1413" y="8463"/>
                    </a:cubicBezTo>
                    <a:lnTo>
                      <a:pt x="1413" y="8463"/>
                    </a:lnTo>
                    <a:cubicBezTo>
                      <a:pt x="1337" y="8429"/>
                      <a:pt x="1264" y="8388"/>
                      <a:pt x="1196" y="8341"/>
                    </a:cubicBezTo>
                    <a:close/>
                    <a:moveTo>
                      <a:pt x="1413" y="8463"/>
                    </a:moveTo>
                    <a:cubicBezTo>
                      <a:pt x="1564" y="8529"/>
                      <a:pt x="1729" y="8566"/>
                      <a:pt x="1907" y="8566"/>
                    </a:cubicBezTo>
                    <a:cubicBezTo>
                      <a:pt x="1773" y="8566"/>
                      <a:pt x="1584" y="8522"/>
                      <a:pt x="1413" y="846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97" name="Google Shape;397;p8"/>
              <p:cNvSpPr/>
              <p:nvPr/>
            </p:nvSpPr>
            <p:spPr>
              <a:xfrm>
                <a:off x="2101484" y="2844066"/>
                <a:ext cx="164678" cy="260764"/>
              </a:xfrm>
              <a:custGeom>
                <a:avLst/>
                <a:gdLst/>
                <a:ahLst/>
                <a:cxnLst/>
                <a:rect l="l" t="t" r="r" b="b"/>
                <a:pathLst>
                  <a:path w="5618" h="8896" extrusionOk="0">
                    <a:moveTo>
                      <a:pt x="3076" y="0"/>
                    </a:moveTo>
                    <a:lnTo>
                      <a:pt x="2847" y="204"/>
                    </a:lnTo>
                    <a:cubicBezTo>
                      <a:pt x="3076" y="2211"/>
                      <a:pt x="3076" y="6024"/>
                      <a:pt x="0" y="8565"/>
                    </a:cubicBezTo>
                    <a:cubicBezTo>
                      <a:pt x="204" y="8667"/>
                      <a:pt x="534" y="8769"/>
                      <a:pt x="738" y="8769"/>
                    </a:cubicBezTo>
                    <a:cubicBezTo>
                      <a:pt x="1042" y="8896"/>
                      <a:pt x="1373" y="8896"/>
                      <a:pt x="1576" y="8896"/>
                    </a:cubicBezTo>
                    <a:cubicBezTo>
                      <a:pt x="2745" y="8896"/>
                      <a:pt x="4118" y="8565"/>
                      <a:pt x="5185" y="7396"/>
                    </a:cubicBezTo>
                    <a:cubicBezTo>
                      <a:pt x="5490" y="7091"/>
                      <a:pt x="5617" y="6761"/>
                      <a:pt x="5617" y="6354"/>
                    </a:cubicBezTo>
                    <a:cubicBezTo>
                      <a:pt x="5617" y="6125"/>
                      <a:pt x="5617" y="5922"/>
                      <a:pt x="5490" y="5719"/>
                    </a:cubicBezTo>
                    <a:lnTo>
                      <a:pt x="3076" y="0"/>
                    </a:lnTo>
                    <a:close/>
                  </a:path>
                </a:pathLst>
              </a:custGeom>
              <a:solidFill>
                <a:srgbClr val="BA8E2C"/>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98" name="Google Shape;398;p8"/>
              <p:cNvSpPr/>
              <p:nvPr/>
            </p:nvSpPr>
            <p:spPr>
              <a:xfrm>
                <a:off x="2025051" y="2767603"/>
                <a:ext cx="195954" cy="118510"/>
              </a:xfrm>
              <a:custGeom>
                <a:avLst/>
                <a:gdLst/>
                <a:ahLst/>
                <a:cxnLst/>
                <a:rect l="l" t="t" r="r" b="b"/>
                <a:pathLst>
                  <a:path w="6685" h="4043" extrusionOk="0">
                    <a:moveTo>
                      <a:pt x="4448" y="1"/>
                    </a:moveTo>
                    <a:cubicBezTo>
                      <a:pt x="3940" y="1"/>
                      <a:pt x="3406" y="103"/>
                      <a:pt x="2770" y="331"/>
                    </a:cubicBezTo>
                    <a:cubicBezTo>
                      <a:pt x="1169" y="738"/>
                      <a:pt x="0" y="1805"/>
                      <a:pt x="0" y="2771"/>
                    </a:cubicBezTo>
                    <a:lnTo>
                      <a:pt x="0" y="3076"/>
                    </a:lnTo>
                    <a:cubicBezTo>
                      <a:pt x="229" y="3712"/>
                      <a:pt x="1068" y="4042"/>
                      <a:pt x="2135" y="4042"/>
                    </a:cubicBezTo>
                    <a:cubicBezTo>
                      <a:pt x="2669" y="4042"/>
                      <a:pt x="3304" y="3915"/>
                      <a:pt x="3812" y="3813"/>
                    </a:cubicBezTo>
                    <a:cubicBezTo>
                      <a:pt x="5515" y="3280"/>
                      <a:pt x="6684" y="2238"/>
                      <a:pt x="6684" y="1373"/>
                    </a:cubicBezTo>
                    <a:lnTo>
                      <a:pt x="6684" y="1068"/>
                    </a:lnTo>
                    <a:cubicBezTo>
                      <a:pt x="6481" y="433"/>
                      <a:pt x="5617" y="1"/>
                      <a:pt x="4448" y="1"/>
                    </a:cubicBezTo>
                    <a:close/>
                  </a:path>
                </a:pathLst>
              </a:custGeom>
              <a:solidFill>
                <a:srgbClr val="BA8E2C"/>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99" name="Google Shape;399;p8"/>
              <p:cNvSpPr/>
              <p:nvPr/>
            </p:nvSpPr>
            <p:spPr>
              <a:xfrm>
                <a:off x="2013120" y="2754852"/>
                <a:ext cx="210874" cy="116547"/>
              </a:xfrm>
              <a:custGeom>
                <a:avLst/>
                <a:gdLst/>
                <a:ahLst/>
                <a:cxnLst/>
                <a:rect l="l" t="t" r="r" b="b"/>
                <a:pathLst>
                  <a:path w="7194" h="3976" extrusionOk="0">
                    <a:moveTo>
                      <a:pt x="4683" y="1"/>
                    </a:moveTo>
                    <a:cubicBezTo>
                      <a:pt x="4189" y="1"/>
                      <a:pt x="3642" y="74"/>
                      <a:pt x="3076" y="233"/>
                    </a:cubicBezTo>
                    <a:cubicBezTo>
                      <a:pt x="1271" y="766"/>
                      <a:pt x="0" y="2037"/>
                      <a:pt x="305" y="2978"/>
                    </a:cubicBezTo>
                    <a:cubicBezTo>
                      <a:pt x="459" y="3625"/>
                      <a:pt x="1309" y="3975"/>
                      <a:pt x="2396" y="3975"/>
                    </a:cubicBezTo>
                    <a:cubicBezTo>
                      <a:pt x="2931" y="3975"/>
                      <a:pt x="3523" y="3891"/>
                      <a:pt x="4118" y="3715"/>
                    </a:cubicBezTo>
                    <a:cubicBezTo>
                      <a:pt x="5922" y="3206"/>
                      <a:pt x="7193" y="2037"/>
                      <a:pt x="6888" y="1071"/>
                    </a:cubicBezTo>
                    <a:cubicBezTo>
                      <a:pt x="6727" y="410"/>
                      <a:pt x="5851" y="1"/>
                      <a:pt x="468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404" name="Google Shape;404;p8"/>
            <p:cNvSpPr/>
            <p:nvPr/>
          </p:nvSpPr>
          <p:spPr>
            <a:xfrm>
              <a:off x="404347" y="1546337"/>
              <a:ext cx="3940616" cy="4226667"/>
            </a:xfrm>
            <a:custGeom>
              <a:avLst/>
              <a:gdLst/>
              <a:ahLst/>
              <a:cxnLst/>
              <a:rect l="l" t="t" r="r" b="b"/>
              <a:pathLst>
                <a:path w="100826" h="108145" extrusionOk="0">
                  <a:moveTo>
                    <a:pt x="8795" y="1"/>
                  </a:moveTo>
                  <a:cubicBezTo>
                    <a:pt x="8795" y="1"/>
                    <a:pt x="7727" y="865"/>
                    <a:pt x="6355" y="2440"/>
                  </a:cubicBezTo>
                  <a:lnTo>
                    <a:pt x="6685" y="2669"/>
                  </a:lnTo>
                  <a:cubicBezTo>
                    <a:pt x="7320" y="1907"/>
                    <a:pt x="7956" y="1271"/>
                    <a:pt x="8362" y="966"/>
                  </a:cubicBezTo>
                  <a:lnTo>
                    <a:pt x="8896" y="433"/>
                  </a:lnTo>
                  <a:cubicBezTo>
                    <a:pt x="8998" y="331"/>
                    <a:pt x="9125" y="331"/>
                    <a:pt x="9125" y="331"/>
                  </a:cubicBezTo>
                  <a:lnTo>
                    <a:pt x="8795" y="1"/>
                  </a:lnTo>
                  <a:close/>
                  <a:moveTo>
                    <a:pt x="4245" y="4982"/>
                  </a:moveTo>
                  <a:cubicBezTo>
                    <a:pt x="3610" y="5846"/>
                    <a:pt x="2974" y="6787"/>
                    <a:pt x="2339" y="7854"/>
                  </a:cubicBezTo>
                  <a:lnTo>
                    <a:pt x="2644" y="8057"/>
                  </a:lnTo>
                  <a:cubicBezTo>
                    <a:pt x="3279" y="6990"/>
                    <a:pt x="3813" y="6050"/>
                    <a:pt x="4448" y="5211"/>
                  </a:cubicBezTo>
                  <a:lnTo>
                    <a:pt x="4245" y="4982"/>
                  </a:lnTo>
                  <a:close/>
                  <a:moveTo>
                    <a:pt x="865" y="10929"/>
                  </a:moveTo>
                  <a:cubicBezTo>
                    <a:pt x="534" y="11971"/>
                    <a:pt x="229" y="13039"/>
                    <a:pt x="102" y="14208"/>
                  </a:cubicBezTo>
                  <a:lnTo>
                    <a:pt x="433" y="14208"/>
                  </a:lnTo>
                  <a:cubicBezTo>
                    <a:pt x="636" y="13141"/>
                    <a:pt x="865" y="12073"/>
                    <a:pt x="1271" y="11031"/>
                  </a:cubicBezTo>
                  <a:lnTo>
                    <a:pt x="865" y="10929"/>
                  </a:lnTo>
                  <a:close/>
                  <a:moveTo>
                    <a:pt x="1" y="17588"/>
                  </a:moveTo>
                  <a:cubicBezTo>
                    <a:pt x="102" y="18656"/>
                    <a:pt x="433" y="19825"/>
                    <a:pt x="865" y="20867"/>
                  </a:cubicBezTo>
                  <a:lnTo>
                    <a:pt x="1170" y="20765"/>
                  </a:lnTo>
                  <a:cubicBezTo>
                    <a:pt x="738" y="19698"/>
                    <a:pt x="534" y="18656"/>
                    <a:pt x="433" y="17588"/>
                  </a:cubicBezTo>
                  <a:close/>
                  <a:moveTo>
                    <a:pt x="2771" y="23739"/>
                  </a:moveTo>
                  <a:lnTo>
                    <a:pt x="2441" y="23942"/>
                  </a:lnTo>
                  <a:cubicBezTo>
                    <a:pt x="2873" y="24476"/>
                    <a:pt x="3406" y="25111"/>
                    <a:pt x="3915" y="25747"/>
                  </a:cubicBezTo>
                  <a:cubicBezTo>
                    <a:pt x="4143" y="25950"/>
                    <a:pt x="4448" y="26280"/>
                    <a:pt x="4677" y="26484"/>
                  </a:cubicBezTo>
                  <a:lnTo>
                    <a:pt x="4982" y="26179"/>
                  </a:lnTo>
                  <a:cubicBezTo>
                    <a:pt x="4677" y="25950"/>
                    <a:pt x="4448" y="25747"/>
                    <a:pt x="4245" y="25543"/>
                  </a:cubicBezTo>
                  <a:cubicBezTo>
                    <a:pt x="3711" y="24908"/>
                    <a:pt x="3178" y="24273"/>
                    <a:pt x="2771" y="23739"/>
                  </a:cubicBezTo>
                  <a:close/>
                  <a:moveTo>
                    <a:pt x="7625" y="28085"/>
                  </a:moveTo>
                  <a:lnTo>
                    <a:pt x="7524" y="28390"/>
                  </a:lnTo>
                  <a:cubicBezTo>
                    <a:pt x="8490" y="28822"/>
                    <a:pt x="9430" y="29356"/>
                    <a:pt x="10599" y="29762"/>
                  </a:cubicBezTo>
                  <a:lnTo>
                    <a:pt x="10701" y="29356"/>
                  </a:lnTo>
                  <a:cubicBezTo>
                    <a:pt x="9633" y="28924"/>
                    <a:pt x="8591" y="28492"/>
                    <a:pt x="7625" y="28085"/>
                  </a:cubicBezTo>
                  <a:close/>
                  <a:moveTo>
                    <a:pt x="13878" y="30499"/>
                  </a:moveTo>
                  <a:lnTo>
                    <a:pt x="13776" y="30830"/>
                  </a:lnTo>
                  <a:cubicBezTo>
                    <a:pt x="14843" y="31135"/>
                    <a:pt x="15886" y="31465"/>
                    <a:pt x="17055" y="31669"/>
                  </a:cubicBezTo>
                  <a:lnTo>
                    <a:pt x="17156" y="31364"/>
                  </a:lnTo>
                  <a:cubicBezTo>
                    <a:pt x="15987" y="31033"/>
                    <a:pt x="14945" y="30830"/>
                    <a:pt x="13878" y="30499"/>
                  </a:cubicBezTo>
                  <a:close/>
                  <a:moveTo>
                    <a:pt x="20435" y="32101"/>
                  </a:moveTo>
                  <a:lnTo>
                    <a:pt x="20333" y="32533"/>
                  </a:lnTo>
                  <a:cubicBezTo>
                    <a:pt x="21401" y="32736"/>
                    <a:pt x="22570" y="32939"/>
                    <a:pt x="23612" y="33168"/>
                  </a:cubicBezTo>
                  <a:lnTo>
                    <a:pt x="23739" y="32838"/>
                  </a:lnTo>
                  <a:cubicBezTo>
                    <a:pt x="22570" y="32634"/>
                    <a:pt x="21502" y="32406"/>
                    <a:pt x="20435" y="32101"/>
                  </a:cubicBezTo>
                  <a:close/>
                  <a:moveTo>
                    <a:pt x="27018" y="33473"/>
                  </a:moveTo>
                  <a:lnTo>
                    <a:pt x="27018" y="33804"/>
                  </a:lnTo>
                  <a:cubicBezTo>
                    <a:pt x="28060" y="34007"/>
                    <a:pt x="29229" y="34210"/>
                    <a:pt x="30296" y="34439"/>
                  </a:cubicBezTo>
                  <a:lnTo>
                    <a:pt x="30398" y="34007"/>
                  </a:lnTo>
                  <a:cubicBezTo>
                    <a:pt x="29229" y="33804"/>
                    <a:pt x="28187" y="33676"/>
                    <a:pt x="27018" y="33473"/>
                  </a:cubicBezTo>
                  <a:close/>
                  <a:moveTo>
                    <a:pt x="33677" y="34541"/>
                  </a:moveTo>
                  <a:lnTo>
                    <a:pt x="33677" y="34947"/>
                  </a:lnTo>
                  <a:cubicBezTo>
                    <a:pt x="34744" y="35074"/>
                    <a:pt x="35812" y="35278"/>
                    <a:pt x="36955" y="35481"/>
                  </a:cubicBezTo>
                  <a:lnTo>
                    <a:pt x="37082" y="35074"/>
                  </a:lnTo>
                  <a:cubicBezTo>
                    <a:pt x="35913" y="34947"/>
                    <a:pt x="34846" y="34744"/>
                    <a:pt x="33677" y="34541"/>
                  </a:cubicBezTo>
                  <a:close/>
                  <a:moveTo>
                    <a:pt x="40361" y="35583"/>
                  </a:moveTo>
                  <a:lnTo>
                    <a:pt x="40361" y="36015"/>
                  </a:lnTo>
                  <a:cubicBezTo>
                    <a:pt x="41403" y="36116"/>
                    <a:pt x="42470" y="36345"/>
                    <a:pt x="43640" y="36548"/>
                  </a:cubicBezTo>
                  <a:lnTo>
                    <a:pt x="43741" y="36116"/>
                  </a:lnTo>
                  <a:cubicBezTo>
                    <a:pt x="42572" y="36015"/>
                    <a:pt x="41530" y="35811"/>
                    <a:pt x="40361" y="35583"/>
                  </a:cubicBezTo>
                  <a:close/>
                  <a:moveTo>
                    <a:pt x="47020" y="36650"/>
                  </a:moveTo>
                  <a:lnTo>
                    <a:pt x="46918" y="37082"/>
                  </a:lnTo>
                  <a:cubicBezTo>
                    <a:pt x="48087" y="37184"/>
                    <a:pt x="49155" y="37387"/>
                    <a:pt x="50299" y="37616"/>
                  </a:cubicBezTo>
                  <a:lnTo>
                    <a:pt x="50299" y="37184"/>
                  </a:lnTo>
                  <a:cubicBezTo>
                    <a:pt x="49257" y="37082"/>
                    <a:pt x="48087" y="36853"/>
                    <a:pt x="47020" y="36650"/>
                  </a:cubicBezTo>
                  <a:close/>
                  <a:moveTo>
                    <a:pt x="53704" y="37819"/>
                  </a:moveTo>
                  <a:lnTo>
                    <a:pt x="53603" y="38124"/>
                  </a:lnTo>
                  <a:cubicBezTo>
                    <a:pt x="54746" y="38353"/>
                    <a:pt x="55814" y="38556"/>
                    <a:pt x="56983" y="38760"/>
                  </a:cubicBezTo>
                  <a:lnTo>
                    <a:pt x="56983" y="38353"/>
                  </a:lnTo>
                  <a:cubicBezTo>
                    <a:pt x="55915" y="38124"/>
                    <a:pt x="54746" y="38023"/>
                    <a:pt x="53704" y="37819"/>
                  </a:cubicBezTo>
                  <a:close/>
                  <a:moveTo>
                    <a:pt x="60363" y="38988"/>
                  </a:moveTo>
                  <a:lnTo>
                    <a:pt x="60262" y="39395"/>
                  </a:lnTo>
                  <a:cubicBezTo>
                    <a:pt x="61329" y="39624"/>
                    <a:pt x="62498" y="39827"/>
                    <a:pt x="63540" y="40030"/>
                  </a:cubicBezTo>
                  <a:lnTo>
                    <a:pt x="63642" y="39725"/>
                  </a:lnTo>
                  <a:cubicBezTo>
                    <a:pt x="62498" y="39522"/>
                    <a:pt x="61431" y="39192"/>
                    <a:pt x="60363" y="38988"/>
                  </a:cubicBezTo>
                  <a:close/>
                  <a:moveTo>
                    <a:pt x="66946" y="40462"/>
                  </a:moveTo>
                  <a:lnTo>
                    <a:pt x="66819" y="40793"/>
                  </a:lnTo>
                  <a:cubicBezTo>
                    <a:pt x="67988" y="41098"/>
                    <a:pt x="69055" y="41301"/>
                    <a:pt x="70123" y="41632"/>
                  </a:cubicBezTo>
                  <a:lnTo>
                    <a:pt x="70225" y="41301"/>
                  </a:lnTo>
                  <a:cubicBezTo>
                    <a:pt x="69157" y="40996"/>
                    <a:pt x="67988" y="40666"/>
                    <a:pt x="66946" y="40462"/>
                  </a:cubicBezTo>
                  <a:close/>
                  <a:moveTo>
                    <a:pt x="73503" y="42165"/>
                  </a:moveTo>
                  <a:lnTo>
                    <a:pt x="73402" y="42470"/>
                  </a:lnTo>
                  <a:cubicBezTo>
                    <a:pt x="74444" y="42801"/>
                    <a:pt x="75511" y="43106"/>
                    <a:pt x="76579" y="43538"/>
                  </a:cubicBezTo>
                  <a:lnTo>
                    <a:pt x="76680" y="43106"/>
                  </a:lnTo>
                  <a:cubicBezTo>
                    <a:pt x="75613" y="42801"/>
                    <a:pt x="74571" y="42470"/>
                    <a:pt x="73503" y="42165"/>
                  </a:cubicBezTo>
                  <a:close/>
                  <a:moveTo>
                    <a:pt x="79857" y="44275"/>
                  </a:moveTo>
                  <a:lnTo>
                    <a:pt x="79755" y="44605"/>
                  </a:lnTo>
                  <a:cubicBezTo>
                    <a:pt x="80798" y="45012"/>
                    <a:pt x="81865" y="45444"/>
                    <a:pt x="82831" y="45876"/>
                  </a:cubicBezTo>
                  <a:lnTo>
                    <a:pt x="83034" y="45546"/>
                  </a:lnTo>
                  <a:cubicBezTo>
                    <a:pt x="81967" y="45114"/>
                    <a:pt x="80925" y="44707"/>
                    <a:pt x="79857" y="44275"/>
                  </a:cubicBezTo>
                  <a:close/>
                  <a:moveTo>
                    <a:pt x="86008" y="47020"/>
                  </a:moveTo>
                  <a:lnTo>
                    <a:pt x="85881" y="47350"/>
                  </a:lnTo>
                  <a:cubicBezTo>
                    <a:pt x="86847" y="47884"/>
                    <a:pt x="87914" y="48418"/>
                    <a:pt x="88753" y="49053"/>
                  </a:cubicBezTo>
                  <a:lnTo>
                    <a:pt x="88956" y="48723"/>
                  </a:lnTo>
                  <a:cubicBezTo>
                    <a:pt x="88016" y="48087"/>
                    <a:pt x="87050" y="47553"/>
                    <a:pt x="86008" y="47020"/>
                  </a:cubicBezTo>
                  <a:close/>
                  <a:moveTo>
                    <a:pt x="91726" y="50730"/>
                  </a:moveTo>
                  <a:lnTo>
                    <a:pt x="91498" y="50959"/>
                  </a:lnTo>
                  <a:cubicBezTo>
                    <a:pt x="92362" y="51696"/>
                    <a:pt x="93099" y="52535"/>
                    <a:pt x="93836" y="53272"/>
                  </a:cubicBezTo>
                  <a:lnTo>
                    <a:pt x="94141" y="53069"/>
                  </a:lnTo>
                  <a:cubicBezTo>
                    <a:pt x="93404" y="52230"/>
                    <a:pt x="92565" y="51467"/>
                    <a:pt x="91726" y="50730"/>
                  </a:cubicBezTo>
                  <a:close/>
                  <a:moveTo>
                    <a:pt x="96174" y="55814"/>
                  </a:moveTo>
                  <a:lnTo>
                    <a:pt x="95844" y="56042"/>
                  </a:lnTo>
                  <a:cubicBezTo>
                    <a:pt x="96377" y="56983"/>
                    <a:pt x="96911" y="57948"/>
                    <a:pt x="97445" y="58889"/>
                  </a:cubicBezTo>
                  <a:lnTo>
                    <a:pt x="97750" y="58787"/>
                  </a:lnTo>
                  <a:cubicBezTo>
                    <a:pt x="97216" y="57821"/>
                    <a:pt x="96682" y="56779"/>
                    <a:pt x="96174" y="55814"/>
                  </a:cubicBezTo>
                  <a:close/>
                  <a:moveTo>
                    <a:pt x="99021" y="61863"/>
                  </a:moveTo>
                  <a:lnTo>
                    <a:pt x="98716" y="62066"/>
                  </a:lnTo>
                  <a:lnTo>
                    <a:pt x="99656" y="65243"/>
                  </a:lnTo>
                  <a:lnTo>
                    <a:pt x="99986" y="65141"/>
                  </a:lnTo>
                  <a:cubicBezTo>
                    <a:pt x="99758" y="64074"/>
                    <a:pt x="99453" y="63032"/>
                    <a:pt x="99021" y="61863"/>
                  </a:cubicBezTo>
                  <a:close/>
                  <a:moveTo>
                    <a:pt x="100190" y="68521"/>
                  </a:moveTo>
                  <a:cubicBezTo>
                    <a:pt x="100393" y="69691"/>
                    <a:pt x="100393" y="70758"/>
                    <a:pt x="100393" y="71927"/>
                  </a:cubicBezTo>
                  <a:lnTo>
                    <a:pt x="100825" y="71927"/>
                  </a:lnTo>
                  <a:cubicBezTo>
                    <a:pt x="100825" y="70758"/>
                    <a:pt x="100724" y="69589"/>
                    <a:pt x="100622" y="68521"/>
                  </a:cubicBezTo>
                  <a:close/>
                  <a:moveTo>
                    <a:pt x="100190" y="75206"/>
                  </a:moveTo>
                  <a:cubicBezTo>
                    <a:pt x="100088" y="76375"/>
                    <a:pt x="99859" y="77417"/>
                    <a:pt x="99656" y="78484"/>
                  </a:cubicBezTo>
                  <a:lnTo>
                    <a:pt x="100088" y="78586"/>
                  </a:lnTo>
                  <a:cubicBezTo>
                    <a:pt x="100291" y="77519"/>
                    <a:pt x="100495" y="76375"/>
                    <a:pt x="100622" y="75206"/>
                  </a:cubicBezTo>
                  <a:close/>
                  <a:moveTo>
                    <a:pt x="98716" y="81661"/>
                  </a:moveTo>
                  <a:cubicBezTo>
                    <a:pt x="98385" y="82729"/>
                    <a:pt x="97953" y="83771"/>
                    <a:pt x="97445" y="84838"/>
                  </a:cubicBezTo>
                  <a:lnTo>
                    <a:pt x="97750" y="84940"/>
                  </a:lnTo>
                  <a:cubicBezTo>
                    <a:pt x="98284" y="83873"/>
                    <a:pt x="98716" y="82932"/>
                    <a:pt x="99122" y="81865"/>
                  </a:cubicBezTo>
                  <a:lnTo>
                    <a:pt x="98716" y="81661"/>
                  </a:lnTo>
                  <a:close/>
                  <a:moveTo>
                    <a:pt x="95844" y="87685"/>
                  </a:moveTo>
                  <a:cubicBezTo>
                    <a:pt x="95310" y="88651"/>
                    <a:pt x="94675" y="89591"/>
                    <a:pt x="93938" y="90557"/>
                  </a:cubicBezTo>
                  <a:lnTo>
                    <a:pt x="94268" y="90760"/>
                  </a:lnTo>
                  <a:cubicBezTo>
                    <a:pt x="95005" y="89820"/>
                    <a:pt x="95640" y="88854"/>
                    <a:pt x="96174" y="87914"/>
                  </a:cubicBezTo>
                  <a:lnTo>
                    <a:pt x="95844" y="87685"/>
                  </a:lnTo>
                  <a:close/>
                  <a:moveTo>
                    <a:pt x="91828" y="93098"/>
                  </a:moveTo>
                  <a:cubicBezTo>
                    <a:pt x="91091" y="93937"/>
                    <a:pt x="90328" y="94674"/>
                    <a:pt x="89490" y="95538"/>
                  </a:cubicBezTo>
                  <a:lnTo>
                    <a:pt x="89820" y="95742"/>
                  </a:lnTo>
                  <a:cubicBezTo>
                    <a:pt x="90557" y="95005"/>
                    <a:pt x="91396" y="94166"/>
                    <a:pt x="92133" y="93302"/>
                  </a:cubicBezTo>
                  <a:lnTo>
                    <a:pt x="91828" y="93098"/>
                  </a:lnTo>
                  <a:close/>
                  <a:moveTo>
                    <a:pt x="86948" y="97750"/>
                  </a:moveTo>
                  <a:cubicBezTo>
                    <a:pt x="86109" y="98385"/>
                    <a:pt x="85245" y="99020"/>
                    <a:pt x="84305" y="99757"/>
                  </a:cubicBezTo>
                  <a:lnTo>
                    <a:pt x="84508" y="99986"/>
                  </a:lnTo>
                  <a:cubicBezTo>
                    <a:pt x="85474" y="99351"/>
                    <a:pt x="86313" y="98715"/>
                    <a:pt x="87279" y="97978"/>
                  </a:cubicBezTo>
                  <a:lnTo>
                    <a:pt x="86948" y="97750"/>
                  </a:lnTo>
                  <a:close/>
                  <a:moveTo>
                    <a:pt x="81433" y="101562"/>
                  </a:moveTo>
                  <a:cubicBezTo>
                    <a:pt x="80493" y="102096"/>
                    <a:pt x="79527" y="102629"/>
                    <a:pt x="78586" y="103163"/>
                  </a:cubicBezTo>
                  <a:lnTo>
                    <a:pt x="78688" y="103468"/>
                  </a:lnTo>
                  <a:cubicBezTo>
                    <a:pt x="79755" y="102934"/>
                    <a:pt x="80696" y="102426"/>
                    <a:pt x="81662" y="101892"/>
                  </a:cubicBezTo>
                  <a:lnTo>
                    <a:pt x="81433" y="101562"/>
                  </a:lnTo>
                  <a:close/>
                  <a:moveTo>
                    <a:pt x="75511" y="104536"/>
                  </a:moveTo>
                  <a:cubicBezTo>
                    <a:pt x="74444" y="104968"/>
                    <a:pt x="73503" y="105374"/>
                    <a:pt x="72334" y="105806"/>
                  </a:cubicBezTo>
                  <a:lnTo>
                    <a:pt x="72537" y="106111"/>
                  </a:lnTo>
                  <a:cubicBezTo>
                    <a:pt x="73605" y="105806"/>
                    <a:pt x="74672" y="105374"/>
                    <a:pt x="75613" y="104968"/>
                  </a:cubicBezTo>
                  <a:lnTo>
                    <a:pt x="75511" y="104536"/>
                  </a:lnTo>
                  <a:close/>
                  <a:moveTo>
                    <a:pt x="69157" y="106874"/>
                  </a:moveTo>
                  <a:cubicBezTo>
                    <a:pt x="68090" y="107179"/>
                    <a:pt x="67048" y="107509"/>
                    <a:pt x="65980" y="107713"/>
                  </a:cubicBezTo>
                  <a:lnTo>
                    <a:pt x="66082" y="108145"/>
                  </a:lnTo>
                  <a:cubicBezTo>
                    <a:pt x="67149" y="107814"/>
                    <a:pt x="68217" y="107509"/>
                    <a:pt x="69259" y="107179"/>
                  </a:cubicBezTo>
                  <a:lnTo>
                    <a:pt x="69157" y="106874"/>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11" name="Google Shape;411;p8"/>
            <p:cNvSpPr/>
            <p:nvPr/>
          </p:nvSpPr>
          <p:spPr>
            <a:xfrm>
              <a:off x="10527811" y="2359622"/>
              <a:ext cx="447804" cy="418205"/>
            </a:xfrm>
            <a:custGeom>
              <a:avLst/>
              <a:gdLst/>
              <a:ahLst/>
              <a:cxnLst/>
              <a:rect l="l" t="t" r="r" b="b"/>
              <a:pathLst>
                <a:path w="14615" h="13649" extrusionOk="0">
                  <a:moveTo>
                    <a:pt x="1" y="0"/>
                  </a:moveTo>
                  <a:lnTo>
                    <a:pt x="13039" y="13648"/>
                  </a:lnTo>
                  <a:lnTo>
                    <a:pt x="14615" y="6456"/>
                  </a:lnTo>
                  <a:lnTo>
                    <a:pt x="1" y="0"/>
                  </a:lnTo>
                  <a:close/>
                </a:path>
              </a:pathLst>
            </a:custGeom>
            <a:solidFill>
              <a:srgbClr val="F2D2B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12" name="Google Shape;412;p8"/>
            <p:cNvSpPr/>
            <p:nvPr/>
          </p:nvSpPr>
          <p:spPr>
            <a:xfrm>
              <a:off x="10527811" y="2359622"/>
              <a:ext cx="419001" cy="418205"/>
            </a:xfrm>
            <a:custGeom>
              <a:avLst/>
              <a:gdLst/>
              <a:ahLst/>
              <a:cxnLst/>
              <a:rect l="l" t="t" r="r" b="b"/>
              <a:pathLst>
                <a:path w="13675" h="13649" extrusionOk="0">
                  <a:moveTo>
                    <a:pt x="1" y="0"/>
                  </a:moveTo>
                  <a:lnTo>
                    <a:pt x="13039" y="13648"/>
                  </a:lnTo>
                  <a:lnTo>
                    <a:pt x="13675" y="6456"/>
                  </a:lnTo>
                  <a:lnTo>
                    <a:pt x="9328" y="4117"/>
                  </a:lnTo>
                  <a:lnTo>
                    <a:pt x="1" y="0"/>
                  </a:lnTo>
                  <a:close/>
                </a:path>
              </a:pathLst>
            </a:custGeom>
            <a:solidFill>
              <a:srgbClr val="3B2F2A"/>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13" name="Google Shape;413;p8"/>
            <p:cNvSpPr/>
            <p:nvPr/>
          </p:nvSpPr>
          <p:spPr>
            <a:xfrm>
              <a:off x="10372067" y="2203850"/>
              <a:ext cx="636271" cy="573979"/>
            </a:xfrm>
            <a:custGeom>
              <a:avLst/>
              <a:gdLst/>
              <a:ahLst/>
              <a:cxnLst/>
              <a:rect l="l" t="t" r="r" b="b"/>
              <a:pathLst>
                <a:path w="20766" h="18733" extrusionOk="0">
                  <a:moveTo>
                    <a:pt x="1" y="1"/>
                  </a:moveTo>
                  <a:lnTo>
                    <a:pt x="3915" y="3381"/>
                  </a:lnTo>
                  <a:lnTo>
                    <a:pt x="18758" y="11540"/>
                  </a:lnTo>
                  <a:lnTo>
                    <a:pt x="18122" y="18732"/>
                  </a:lnTo>
                  <a:lnTo>
                    <a:pt x="20765" y="10904"/>
                  </a:lnTo>
                  <a:lnTo>
                    <a:pt x="19927" y="8769"/>
                  </a:lnTo>
                  <a:lnTo>
                    <a:pt x="1" y="1"/>
                  </a:lnTo>
                  <a:close/>
                </a:path>
              </a:pathLst>
            </a:custGeom>
            <a:solidFill>
              <a:srgbClr val="F2D2B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14" name="Google Shape;414;p8"/>
            <p:cNvSpPr/>
            <p:nvPr/>
          </p:nvSpPr>
          <p:spPr>
            <a:xfrm>
              <a:off x="10372067" y="2203850"/>
              <a:ext cx="636271" cy="573979"/>
            </a:xfrm>
            <a:custGeom>
              <a:avLst/>
              <a:gdLst/>
              <a:ahLst/>
              <a:cxnLst/>
              <a:rect l="l" t="t" r="r" b="b"/>
              <a:pathLst>
                <a:path w="20766" h="18733" extrusionOk="0">
                  <a:moveTo>
                    <a:pt x="1" y="1"/>
                  </a:moveTo>
                  <a:lnTo>
                    <a:pt x="3915" y="3381"/>
                  </a:lnTo>
                  <a:lnTo>
                    <a:pt x="18758" y="11540"/>
                  </a:lnTo>
                  <a:lnTo>
                    <a:pt x="18122" y="18732"/>
                  </a:lnTo>
                  <a:lnTo>
                    <a:pt x="20765" y="10904"/>
                  </a:lnTo>
                  <a:lnTo>
                    <a:pt x="19927" y="8769"/>
                  </a:lnTo>
                  <a:lnTo>
                    <a:pt x="1" y="1"/>
                  </a:lnTo>
                  <a:close/>
                </a:path>
              </a:pathLst>
            </a:custGeom>
            <a:solidFill>
              <a:srgbClr val="59473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15" name="Google Shape;415;p8"/>
            <p:cNvSpPr/>
            <p:nvPr/>
          </p:nvSpPr>
          <p:spPr>
            <a:xfrm>
              <a:off x="10343264" y="2184394"/>
              <a:ext cx="603547" cy="450929"/>
            </a:xfrm>
            <a:custGeom>
              <a:avLst/>
              <a:gdLst/>
              <a:ahLst/>
              <a:cxnLst/>
              <a:rect l="l" t="t" r="r" b="b"/>
              <a:pathLst>
                <a:path w="19698" h="14717" extrusionOk="0">
                  <a:moveTo>
                    <a:pt x="0" y="0"/>
                  </a:moveTo>
                  <a:lnTo>
                    <a:pt x="12480" y="14716"/>
                  </a:lnTo>
                  <a:lnTo>
                    <a:pt x="19698" y="12175"/>
                  </a:lnTo>
                  <a:lnTo>
                    <a:pt x="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16" name="Google Shape;416;p8"/>
            <p:cNvSpPr/>
            <p:nvPr/>
          </p:nvSpPr>
          <p:spPr>
            <a:xfrm>
              <a:off x="10343264" y="2184394"/>
              <a:ext cx="810704" cy="353585"/>
            </a:xfrm>
            <a:custGeom>
              <a:avLst/>
              <a:gdLst/>
              <a:ahLst/>
              <a:cxnLst/>
              <a:rect l="l" t="t" r="r" b="b"/>
              <a:pathLst>
                <a:path w="26459" h="11540" extrusionOk="0">
                  <a:moveTo>
                    <a:pt x="0" y="0"/>
                  </a:moveTo>
                  <a:lnTo>
                    <a:pt x="21705" y="11539"/>
                  </a:lnTo>
                  <a:lnTo>
                    <a:pt x="26458" y="10040"/>
                  </a:lnTo>
                  <a:lnTo>
                    <a:pt x="19596" y="7396"/>
                  </a:lnTo>
                  <a:lnTo>
                    <a:pt x="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417" name="Google Shape;417;p8"/>
            <p:cNvGrpSpPr/>
            <p:nvPr/>
          </p:nvGrpSpPr>
          <p:grpSpPr>
            <a:xfrm>
              <a:off x="11017656" y="2833067"/>
              <a:ext cx="753075" cy="1317662"/>
              <a:chOff x="8263242" y="2115275"/>
              <a:chExt cx="564806" cy="988246"/>
            </a:xfrm>
          </p:grpSpPr>
          <p:sp>
            <p:nvSpPr>
              <p:cNvPr id="418" name="Google Shape;418;p8"/>
              <p:cNvSpPr/>
              <p:nvPr/>
            </p:nvSpPr>
            <p:spPr>
              <a:xfrm>
                <a:off x="8263242" y="2115275"/>
                <a:ext cx="39158" cy="21647"/>
              </a:xfrm>
              <a:custGeom>
                <a:avLst/>
                <a:gdLst/>
                <a:ahLst/>
                <a:cxnLst/>
                <a:rect l="l" t="t" r="r" b="b"/>
                <a:pathLst>
                  <a:path w="1704" h="942" extrusionOk="0">
                    <a:moveTo>
                      <a:pt x="0" y="1"/>
                    </a:moveTo>
                    <a:lnTo>
                      <a:pt x="1703" y="941"/>
                    </a:lnTo>
                    <a:lnTo>
                      <a:pt x="1703" y="840"/>
                    </a:lnTo>
                    <a:lnTo>
                      <a:pt x="0"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19" name="Google Shape;419;p8"/>
              <p:cNvSpPr/>
              <p:nvPr/>
            </p:nvSpPr>
            <p:spPr>
              <a:xfrm>
                <a:off x="8373041" y="2178354"/>
                <a:ext cx="75374" cy="56094"/>
              </a:xfrm>
              <a:custGeom>
                <a:avLst/>
                <a:gdLst/>
                <a:ahLst/>
                <a:cxnLst/>
                <a:rect l="l" t="t" r="r" b="b"/>
                <a:pathLst>
                  <a:path w="3280" h="2441" extrusionOk="0">
                    <a:moveTo>
                      <a:pt x="204" y="1"/>
                    </a:moveTo>
                    <a:lnTo>
                      <a:pt x="1" y="331"/>
                    </a:lnTo>
                    <a:cubicBezTo>
                      <a:pt x="941" y="1068"/>
                      <a:pt x="2008" y="1704"/>
                      <a:pt x="2974" y="2441"/>
                    </a:cubicBezTo>
                    <a:lnTo>
                      <a:pt x="3279" y="2136"/>
                    </a:lnTo>
                    <a:cubicBezTo>
                      <a:pt x="2212" y="1373"/>
                      <a:pt x="1170" y="738"/>
                      <a:pt x="204" y="1"/>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20" name="Google Shape;420;p8"/>
              <p:cNvSpPr/>
              <p:nvPr/>
            </p:nvSpPr>
            <p:spPr>
              <a:xfrm>
                <a:off x="8506786" y="2278224"/>
                <a:ext cx="73030" cy="68365"/>
              </a:xfrm>
              <a:custGeom>
                <a:avLst/>
                <a:gdLst/>
                <a:ahLst/>
                <a:cxnLst/>
                <a:rect l="l" t="t" r="r" b="b"/>
                <a:pathLst>
                  <a:path w="3178" h="2975" extrusionOk="0">
                    <a:moveTo>
                      <a:pt x="433" y="1"/>
                    </a:moveTo>
                    <a:lnTo>
                      <a:pt x="1" y="433"/>
                    </a:lnTo>
                    <a:lnTo>
                      <a:pt x="2746" y="2974"/>
                    </a:lnTo>
                    <a:lnTo>
                      <a:pt x="3178" y="2441"/>
                    </a:lnTo>
                    <a:lnTo>
                      <a:pt x="433"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21" name="Google Shape;421;p8"/>
              <p:cNvSpPr/>
              <p:nvPr/>
            </p:nvSpPr>
            <p:spPr>
              <a:xfrm>
                <a:off x="8628282" y="2395030"/>
                <a:ext cx="68343" cy="77718"/>
              </a:xfrm>
              <a:custGeom>
                <a:avLst/>
                <a:gdLst/>
                <a:ahLst/>
                <a:cxnLst/>
                <a:rect l="l" t="t" r="r" b="b"/>
                <a:pathLst>
                  <a:path w="2974" h="3382" extrusionOk="0">
                    <a:moveTo>
                      <a:pt x="534" y="1"/>
                    </a:moveTo>
                    <a:lnTo>
                      <a:pt x="0" y="535"/>
                    </a:lnTo>
                    <a:lnTo>
                      <a:pt x="2339" y="3381"/>
                    </a:lnTo>
                    <a:lnTo>
                      <a:pt x="2974" y="2873"/>
                    </a:lnTo>
                    <a:lnTo>
                      <a:pt x="534"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22" name="Google Shape;422;p8"/>
              <p:cNvSpPr/>
              <p:nvPr/>
            </p:nvSpPr>
            <p:spPr>
              <a:xfrm>
                <a:off x="8728153" y="2531116"/>
                <a:ext cx="58415" cy="85302"/>
              </a:xfrm>
              <a:custGeom>
                <a:avLst/>
                <a:gdLst/>
                <a:ahLst/>
                <a:cxnLst/>
                <a:rect l="l" t="t" r="r" b="b"/>
                <a:pathLst>
                  <a:path w="2542" h="3712" extrusionOk="0">
                    <a:moveTo>
                      <a:pt x="737" y="1"/>
                    </a:moveTo>
                    <a:lnTo>
                      <a:pt x="0" y="433"/>
                    </a:lnTo>
                    <a:cubicBezTo>
                      <a:pt x="331" y="967"/>
                      <a:pt x="636" y="1500"/>
                      <a:pt x="966" y="2034"/>
                    </a:cubicBezTo>
                    <a:cubicBezTo>
                      <a:pt x="1271" y="2542"/>
                      <a:pt x="1500" y="3076"/>
                      <a:pt x="1703" y="3712"/>
                    </a:cubicBezTo>
                    <a:lnTo>
                      <a:pt x="2542" y="3305"/>
                    </a:lnTo>
                    <a:cubicBezTo>
                      <a:pt x="2237" y="2771"/>
                      <a:pt x="2008" y="2237"/>
                      <a:pt x="1703" y="1602"/>
                    </a:cubicBezTo>
                    <a:cubicBezTo>
                      <a:pt x="1373" y="1068"/>
                      <a:pt x="1068" y="535"/>
                      <a:pt x="737" y="1"/>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23" name="Google Shape;423;p8"/>
              <p:cNvSpPr/>
              <p:nvPr/>
            </p:nvSpPr>
            <p:spPr>
              <a:xfrm>
                <a:off x="8796496" y="2689401"/>
                <a:ext cx="31552" cy="87623"/>
              </a:xfrm>
              <a:custGeom>
                <a:avLst/>
                <a:gdLst/>
                <a:ahLst/>
                <a:cxnLst/>
                <a:rect l="l" t="t" r="r" b="b"/>
                <a:pathLst>
                  <a:path w="1373" h="3813" extrusionOk="0">
                    <a:moveTo>
                      <a:pt x="737" y="1"/>
                    </a:moveTo>
                    <a:lnTo>
                      <a:pt x="0" y="229"/>
                    </a:lnTo>
                    <a:cubicBezTo>
                      <a:pt x="203" y="1373"/>
                      <a:pt x="432" y="2644"/>
                      <a:pt x="635" y="3813"/>
                    </a:cubicBezTo>
                    <a:lnTo>
                      <a:pt x="1373" y="3711"/>
                    </a:lnTo>
                    <a:cubicBezTo>
                      <a:pt x="1271" y="2440"/>
                      <a:pt x="1068" y="1271"/>
                      <a:pt x="737" y="1"/>
                    </a:cubicBez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24" name="Google Shape;424;p8"/>
              <p:cNvSpPr/>
              <p:nvPr/>
            </p:nvSpPr>
            <p:spPr>
              <a:xfrm>
                <a:off x="8798817" y="2859934"/>
                <a:ext cx="29231" cy="87646"/>
              </a:xfrm>
              <a:custGeom>
                <a:avLst/>
                <a:gdLst/>
                <a:ahLst/>
                <a:cxnLst/>
                <a:rect l="l" t="t" r="r" b="b"/>
                <a:pathLst>
                  <a:path w="1272" h="3814" extrusionOk="0">
                    <a:moveTo>
                      <a:pt x="534" y="1"/>
                    </a:moveTo>
                    <a:cubicBezTo>
                      <a:pt x="433" y="1272"/>
                      <a:pt x="331" y="2441"/>
                      <a:pt x="1" y="3610"/>
                    </a:cubicBezTo>
                    <a:lnTo>
                      <a:pt x="636" y="3813"/>
                    </a:lnTo>
                    <a:cubicBezTo>
                      <a:pt x="967" y="2542"/>
                      <a:pt x="1170" y="1373"/>
                      <a:pt x="1272" y="103"/>
                    </a:cubicBezTo>
                    <a:lnTo>
                      <a:pt x="534"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25" name="Google Shape;425;p8"/>
              <p:cNvSpPr/>
              <p:nvPr/>
            </p:nvSpPr>
            <p:spPr>
              <a:xfrm>
                <a:off x="8735737" y="3022884"/>
                <a:ext cx="48511" cy="80637"/>
              </a:xfrm>
              <a:custGeom>
                <a:avLst/>
                <a:gdLst/>
                <a:ahLst/>
                <a:cxnLst/>
                <a:rect l="l" t="t" r="r" b="b"/>
                <a:pathLst>
                  <a:path w="2111" h="3509" extrusionOk="0">
                    <a:moveTo>
                      <a:pt x="1678" y="1"/>
                    </a:moveTo>
                    <a:cubicBezTo>
                      <a:pt x="1170" y="1170"/>
                      <a:pt x="636" y="2237"/>
                      <a:pt x="1" y="3280"/>
                    </a:cubicBezTo>
                    <a:lnTo>
                      <a:pt x="306" y="3508"/>
                    </a:lnTo>
                    <a:cubicBezTo>
                      <a:pt x="941" y="2441"/>
                      <a:pt x="1577" y="1373"/>
                      <a:pt x="2110" y="204"/>
                    </a:cubicBezTo>
                    <a:lnTo>
                      <a:pt x="1678" y="1"/>
                    </a:lnTo>
                    <a:close/>
                  </a:path>
                </a:pathLst>
              </a:cu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426" name="Google Shape;426;p8"/>
            <p:cNvSpPr/>
            <p:nvPr/>
          </p:nvSpPr>
          <p:spPr>
            <a:xfrm>
              <a:off x="11540194" y="4222102"/>
              <a:ext cx="42069" cy="42069"/>
            </a:xfrm>
            <a:custGeom>
              <a:avLst/>
              <a:gdLst/>
              <a:ahLst/>
              <a:cxnLst/>
              <a:rect l="l" t="t" r="r" b="b"/>
              <a:pathLst>
                <a:path w="1373" h="1373" extrusionOk="0">
                  <a:moveTo>
                    <a:pt x="1271" y="0"/>
                  </a:moveTo>
                  <a:lnTo>
                    <a:pt x="636" y="737"/>
                  </a:lnTo>
                  <a:cubicBezTo>
                    <a:pt x="433" y="941"/>
                    <a:pt x="229" y="1169"/>
                    <a:pt x="0" y="1373"/>
                  </a:cubicBezTo>
                  <a:cubicBezTo>
                    <a:pt x="229" y="1169"/>
                    <a:pt x="534" y="941"/>
                    <a:pt x="738" y="737"/>
                  </a:cubicBezTo>
                  <a:lnTo>
                    <a:pt x="1373" y="102"/>
                  </a:lnTo>
                  <a:lnTo>
                    <a:pt x="1271" y="0"/>
                  </a:lnTo>
                  <a:close/>
                </a:path>
              </a:pathLst>
            </a:custGeom>
            <a:solidFill>
              <a:srgbClr val="3561A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27" name="Google Shape;427;p8"/>
            <p:cNvSpPr/>
            <p:nvPr/>
          </p:nvSpPr>
          <p:spPr>
            <a:xfrm>
              <a:off x="7126289" y="3413778"/>
              <a:ext cx="724175" cy="384463"/>
            </a:xfrm>
            <a:custGeom>
              <a:avLst/>
              <a:gdLst/>
              <a:ahLst/>
              <a:cxnLst/>
              <a:rect l="l" t="t" r="r" b="b"/>
              <a:pathLst>
                <a:path w="18529" h="9837" extrusionOk="0">
                  <a:moveTo>
                    <a:pt x="18529" y="1"/>
                  </a:moveTo>
                  <a:lnTo>
                    <a:pt x="865" y="1678"/>
                  </a:lnTo>
                  <a:lnTo>
                    <a:pt x="0" y="9837"/>
                  </a:lnTo>
                  <a:lnTo>
                    <a:pt x="18529" y="1"/>
                  </a:lnTo>
                  <a:close/>
                </a:path>
              </a:pathLst>
            </a:custGeom>
            <a:solidFill>
              <a:srgbClr val="F2D2B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28" name="Google Shape;428;p8"/>
            <p:cNvSpPr/>
            <p:nvPr/>
          </p:nvSpPr>
          <p:spPr>
            <a:xfrm>
              <a:off x="7126289" y="3413778"/>
              <a:ext cx="724175" cy="384463"/>
            </a:xfrm>
            <a:custGeom>
              <a:avLst/>
              <a:gdLst/>
              <a:ahLst/>
              <a:cxnLst/>
              <a:rect l="l" t="t" r="r" b="b"/>
              <a:pathLst>
                <a:path w="18529" h="9837" extrusionOk="0">
                  <a:moveTo>
                    <a:pt x="18529" y="1"/>
                  </a:moveTo>
                  <a:lnTo>
                    <a:pt x="7219" y="1043"/>
                  </a:lnTo>
                  <a:lnTo>
                    <a:pt x="1907" y="2110"/>
                  </a:lnTo>
                  <a:lnTo>
                    <a:pt x="0" y="9837"/>
                  </a:lnTo>
                  <a:lnTo>
                    <a:pt x="18529" y="1"/>
                  </a:lnTo>
                  <a:close/>
                </a:path>
              </a:pathLst>
            </a:custGeom>
            <a:solidFill>
              <a:srgbClr val="59473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29" name="Google Shape;429;p8"/>
            <p:cNvSpPr/>
            <p:nvPr/>
          </p:nvSpPr>
          <p:spPr>
            <a:xfrm>
              <a:off x="7122303" y="3264793"/>
              <a:ext cx="1010265" cy="533448"/>
            </a:xfrm>
            <a:custGeom>
              <a:avLst/>
              <a:gdLst/>
              <a:ahLst/>
              <a:cxnLst/>
              <a:rect l="l" t="t" r="r" b="b"/>
              <a:pathLst>
                <a:path w="25849" h="13649" extrusionOk="0">
                  <a:moveTo>
                    <a:pt x="25849" y="1"/>
                  </a:moveTo>
                  <a:lnTo>
                    <a:pt x="1602" y="2542"/>
                  </a:lnTo>
                  <a:lnTo>
                    <a:pt x="1" y="4448"/>
                  </a:lnTo>
                  <a:lnTo>
                    <a:pt x="102" y="13649"/>
                  </a:lnTo>
                  <a:lnTo>
                    <a:pt x="2009" y="5922"/>
                  </a:lnTo>
                  <a:lnTo>
                    <a:pt x="20435" y="2313"/>
                  </a:lnTo>
                  <a:lnTo>
                    <a:pt x="25849" y="1"/>
                  </a:lnTo>
                  <a:close/>
                </a:path>
              </a:pathLst>
            </a:custGeom>
            <a:solidFill>
              <a:srgbClr val="F2D2B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30" name="Google Shape;430;p8"/>
            <p:cNvSpPr/>
            <p:nvPr/>
          </p:nvSpPr>
          <p:spPr>
            <a:xfrm>
              <a:off x="7122303" y="3264793"/>
              <a:ext cx="1010265" cy="533448"/>
            </a:xfrm>
            <a:custGeom>
              <a:avLst/>
              <a:gdLst/>
              <a:ahLst/>
              <a:cxnLst/>
              <a:rect l="l" t="t" r="r" b="b"/>
              <a:pathLst>
                <a:path w="25849" h="13649" extrusionOk="0">
                  <a:moveTo>
                    <a:pt x="25849" y="1"/>
                  </a:moveTo>
                  <a:lnTo>
                    <a:pt x="1602" y="2542"/>
                  </a:lnTo>
                  <a:lnTo>
                    <a:pt x="1" y="4448"/>
                  </a:lnTo>
                  <a:lnTo>
                    <a:pt x="102" y="13649"/>
                  </a:lnTo>
                  <a:lnTo>
                    <a:pt x="2009" y="5922"/>
                  </a:lnTo>
                  <a:lnTo>
                    <a:pt x="20435" y="2313"/>
                  </a:lnTo>
                  <a:lnTo>
                    <a:pt x="25849" y="1"/>
                  </a:lnTo>
                  <a:close/>
                </a:path>
              </a:pathLst>
            </a:custGeom>
            <a:solidFill>
              <a:srgbClr val="3B2F2A"/>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31" name="Google Shape;431;p8"/>
            <p:cNvSpPr/>
            <p:nvPr/>
          </p:nvSpPr>
          <p:spPr>
            <a:xfrm>
              <a:off x="7200781" y="3255842"/>
              <a:ext cx="977475" cy="439102"/>
            </a:xfrm>
            <a:custGeom>
              <a:avLst/>
              <a:gdLst/>
              <a:ahLst/>
              <a:cxnLst/>
              <a:rect l="l" t="t" r="r" b="b"/>
              <a:pathLst>
                <a:path w="25010" h="11235" extrusionOk="0">
                  <a:moveTo>
                    <a:pt x="25010" y="1"/>
                  </a:moveTo>
                  <a:lnTo>
                    <a:pt x="1" y="6151"/>
                  </a:lnTo>
                  <a:lnTo>
                    <a:pt x="6685" y="11235"/>
                  </a:lnTo>
                  <a:lnTo>
                    <a:pt x="2501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32" name="Google Shape;432;p8"/>
            <p:cNvSpPr/>
            <p:nvPr/>
          </p:nvSpPr>
          <p:spPr>
            <a:xfrm>
              <a:off x="6944512" y="3255842"/>
              <a:ext cx="1233744" cy="182832"/>
            </a:xfrm>
            <a:custGeom>
              <a:avLst/>
              <a:gdLst/>
              <a:ahLst/>
              <a:cxnLst/>
              <a:rect l="l" t="t" r="r" b="b"/>
              <a:pathLst>
                <a:path w="31567" h="4678" extrusionOk="0">
                  <a:moveTo>
                    <a:pt x="31567" y="1"/>
                  </a:moveTo>
                  <a:lnTo>
                    <a:pt x="8260" y="1068"/>
                  </a:lnTo>
                  <a:lnTo>
                    <a:pt x="0" y="1500"/>
                  </a:lnTo>
                  <a:lnTo>
                    <a:pt x="4550" y="4677"/>
                  </a:lnTo>
                  <a:lnTo>
                    <a:pt x="31567"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33" name="Google Shape;433;p8"/>
            <p:cNvSpPr/>
            <p:nvPr/>
          </p:nvSpPr>
          <p:spPr>
            <a:xfrm>
              <a:off x="1299473" y="1174266"/>
              <a:ext cx="2355240" cy="2354224"/>
            </a:xfrm>
            <a:custGeom>
              <a:avLst/>
              <a:gdLst/>
              <a:ahLst/>
              <a:cxnLst/>
              <a:rect l="l" t="t" r="r" b="b"/>
              <a:pathLst>
                <a:path w="57949" h="57924" extrusionOk="0">
                  <a:moveTo>
                    <a:pt x="5719" y="1"/>
                  </a:moveTo>
                  <a:lnTo>
                    <a:pt x="0" y="52205"/>
                  </a:lnTo>
                  <a:lnTo>
                    <a:pt x="52230" y="57923"/>
                  </a:lnTo>
                  <a:lnTo>
                    <a:pt x="57948" y="5719"/>
                  </a:lnTo>
                  <a:lnTo>
                    <a:pt x="5719" y="1"/>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34" name="Google Shape;434;p8"/>
            <p:cNvSpPr/>
            <p:nvPr/>
          </p:nvSpPr>
          <p:spPr>
            <a:xfrm>
              <a:off x="2398874" y="1144476"/>
              <a:ext cx="186779" cy="314895"/>
            </a:xfrm>
            <a:custGeom>
              <a:avLst/>
              <a:gdLst/>
              <a:ahLst/>
              <a:cxnLst/>
              <a:rect l="l" t="t" r="r" b="b"/>
              <a:pathLst>
                <a:path w="4779" h="8057" extrusionOk="0">
                  <a:moveTo>
                    <a:pt x="738" y="0"/>
                  </a:moveTo>
                  <a:lnTo>
                    <a:pt x="1" y="966"/>
                  </a:lnTo>
                  <a:lnTo>
                    <a:pt x="4347" y="8057"/>
                  </a:lnTo>
                  <a:lnTo>
                    <a:pt x="4779" y="7854"/>
                  </a:lnTo>
                  <a:lnTo>
                    <a:pt x="738" y="0"/>
                  </a:lnTo>
                  <a:close/>
                </a:path>
              </a:pathLst>
            </a:custGeom>
            <a:solidFill>
              <a:srgbClr val="A09D9A"/>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35" name="Google Shape;435;p8"/>
            <p:cNvSpPr/>
            <p:nvPr/>
          </p:nvSpPr>
          <p:spPr>
            <a:xfrm>
              <a:off x="2502172" y="1289474"/>
              <a:ext cx="62651" cy="133157"/>
            </a:xfrm>
            <a:custGeom>
              <a:avLst/>
              <a:gdLst/>
              <a:ahLst/>
              <a:cxnLst/>
              <a:rect l="l" t="t" r="r" b="b"/>
              <a:pathLst>
                <a:path w="1603" h="3407" extrusionOk="0">
                  <a:moveTo>
                    <a:pt x="1" y="1"/>
                  </a:moveTo>
                  <a:lnTo>
                    <a:pt x="1" y="1"/>
                  </a:lnTo>
                  <a:cubicBezTo>
                    <a:pt x="535" y="1170"/>
                    <a:pt x="1068" y="2441"/>
                    <a:pt x="1500" y="3407"/>
                  </a:cubicBezTo>
                  <a:cubicBezTo>
                    <a:pt x="1500" y="3280"/>
                    <a:pt x="1602" y="3178"/>
                    <a:pt x="1602" y="3076"/>
                  </a:cubicBezTo>
                  <a:lnTo>
                    <a:pt x="1" y="1"/>
                  </a:lnTo>
                  <a:close/>
                </a:path>
              </a:pathLst>
            </a:custGeom>
            <a:solidFill>
              <a:srgbClr val="64615D"/>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36" name="Google Shape;436;p8"/>
            <p:cNvSpPr/>
            <p:nvPr/>
          </p:nvSpPr>
          <p:spPr>
            <a:xfrm>
              <a:off x="2213112" y="1076784"/>
              <a:ext cx="422217" cy="264516"/>
            </a:xfrm>
            <a:custGeom>
              <a:avLst/>
              <a:gdLst/>
              <a:ahLst/>
              <a:cxnLst/>
              <a:rect l="l" t="t" r="r" b="b"/>
              <a:pathLst>
                <a:path w="10803" h="6768" extrusionOk="0">
                  <a:moveTo>
                    <a:pt x="7718" y="1"/>
                  </a:moveTo>
                  <a:cubicBezTo>
                    <a:pt x="6666" y="1"/>
                    <a:pt x="5417" y="295"/>
                    <a:pt x="4220" y="893"/>
                  </a:cubicBezTo>
                  <a:cubicBezTo>
                    <a:pt x="1577" y="2164"/>
                    <a:pt x="1" y="4274"/>
                    <a:pt x="636" y="5672"/>
                  </a:cubicBezTo>
                  <a:cubicBezTo>
                    <a:pt x="1026" y="6397"/>
                    <a:pt x="1949" y="6768"/>
                    <a:pt x="3123" y="6768"/>
                  </a:cubicBezTo>
                  <a:cubicBezTo>
                    <a:pt x="4169" y="6768"/>
                    <a:pt x="5414" y="6474"/>
                    <a:pt x="6660" y="5875"/>
                  </a:cubicBezTo>
                  <a:cubicBezTo>
                    <a:pt x="9201" y="4604"/>
                    <a:pt x="10803" y="2495"/>
                    <a:pt x="10167" y="1097"/>
                  </a:cubicBezTo>
                  <a:cubicBezTo>
                    <a:pt x="9831" y="371"/>
                    <a:pt x="8898" y="1"/>
                    <a:pt x="7718" y="1"/>
                  </a:cubicBezTo>
                  <a:close/>
                </a:path>
              </a:pathLst>
            </a:custGeom>
            <a:solidFill>
              <a:srgbClr val="CF6EA8"/>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37" name="Google Shape;437;p8"/>
            <p:cNvSpPr/>
            <p:nvPr/>
          </p:nvSpPr>
          <p:spPr>
            <a:xfrm>
              <a:off x="2233982" y="1107698"/>
              <a:ext cx="380476" cy="235477"/>
            </a:xfrm>
            <a:custGeom>
              <a:avLst/>
              <a:gdLst/>
              <a:ahLst/>
              <a:cxnLst/>
              <a:rect l="l" t="t" r="r" b="b"/>
              <a:pathLst>
                <a:path w="9735" h="6025" extrusionOk="0">
                  <a:moveTo>
                    <a:pt x="1" y="4550"/>
                  </a:moveTo>
                  <a:lnTo>
                    <a:pt x="1" y="4550"/>
                  </a:lnTo>
                  <a:cubicBezTo>
                    <a:pt x="16" y="4571"/>
                    <a:pt x="33" y="4591"/>
                    <a:pt x="50" y="4610"/>
                  </a:cubicBezTo>
                  <a:lnTo>
                    <a:pt x="50" y="4610"/>
                  </a:lnTo>
                  <a:cubicBezTo>
                    <a:pt x="37" y="4590"/>
                    <a:pt x="21" y="4570"/>
                    <a:pt x="1" y="4550"/>
                  </a:cubicBezTo>
                  <a:close/>
                  <a:moveTo>
                    <a:pt x="9404" y="1"/>
                  </a:moveTo>
                  <a:lnTo>
                    <a:pt x="9404" y="1"/>
                  </a:lnTo>
                  <a:cubicBezTo>
                    <a:pt x="9735" y="1373"/>
                    <a:pt x="8134" y="3279"/>
                    <a:pt x="5821" y="4449"/>
                  </a:cubicBezTo>
                  <a:cubicBezTo>
                    <a:pt x="4550" y="4982"/>
                    <a:pt x="3279" y="5287"/>
                    <a:pt x="2212" y="5287"/>
                  </a:cubicBezTo>
                  <a:cubicBezTo>
                    <a:pt x="1308" y="5287"/>
                    <a:pt x="474" y="5099"/>
                    <a:pt x="50" y="4610"/>
                  </a:cubicBezTo>
                  <a:lnTo>
                    <a:pt x="50" y="4610"/>
                  </a:lnTo>
                  <a:cubicBezTo>
                    <a:pt x="102" y="4693"/>
                    <a:pt x="102" y="4779"/>
                    <a:pt x="102" y="4881"/>
                  </a:cubicBezTo>
                  <a:cubicBezTo>
                    <a:pt x="509" y="5618"/>
                    <a:pt x="1373" y="6024"/>
                    <a:pt x="2542" y="6024"/>
                  </a:cubicBezTo>
                  <a:cubicBezTo>
                    <a:pt x="3584" y="6024"/>
                    <a:pt x="4855" y="5719"/>
                    <a:pt x="6126" y="5084"/>
                  </a:cubicBezTo>
                  <a:cubicBezTo>
                    <a:pt x="8261" y="4017"/>
                    <a:pt x="9735" y="2339"/>
                    <a:pt x="9735" y="941"/>
                  </a:cubicBezTo>
                  <a:cubicBezTo>
                    <a:pt x="9735" y="738"/>
                    <a:pt x="9735" y="535"/>
                    <a:pt x="9633" y="306"/>
                  </a:cubicBezTo>
                  <a:cubicBezTo>
                    <a:pt x="9532" y="204"/>
                    <a:pt x="9532" y="102"/>
                    <a:pt x="9404" y="1"/>
                  </a:cubicBezTo>
                  <a:close/>
                </a:path>
              </a:pathLst>
            </a:custGeom>
            <a:solidFill>
              <a:srgbClr val="B85B2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38" name="Google Shape;438;p8"/>
            <p:cNvSpPr/>
            <p:nvPr/>
          </p:nvSpPr>
          <p:spPr>
            <a:xfrm>
              <a:off x="2200214" y="1050089"/>
              <a:ext cx="422217" cy="266392"/>
            </a:xfrm>
            <a:custGeom>
              <a:avLst/>
              <a:gdLst/>
              <a:ahLst/>
              <a:cxnLst/>
              <a:rect l="l" t="t" r="r" b="b"/>
              <a:pathLst>
                <a:path w="10803" h="6816" extrusionOk="0">
                  <a:moveTo>
                    <a:pt x="7858" y="0"/>
                  </a:moveTo>
                  <a:cubicBezTo>
                    <a:pt x="6786" y="0"/>
                    <a:pt x="5491" y="318"/>
                    <a:pt x="4245" y="941"/>
                  </a:cubicBezTo>
                  <a:cubicBezTo>
                    <a:pt x="1602" y="2212"/>
                    <a:pt x="0" y="4321"/>
                    <a:pt x="738" y="5719"/>
                  </a:cubicBezTo>
                  <a:cubicBezTo>
                    <a:pt x="1074" y="6445"/>
                    <a:pt x="1978" y="6815"/>
                    <a:pt x="3147" y="6815"/>
                  </a:cubicBezTo>
                  <a:cubicBezTo>
                    <a:pt x="4188" y="6815"/>
                    <a:pt x="5439" y="6521"/>
                    <a:pt x="6685" y="5923"/>
                  </a:cubicBezTo>
                  <a:cubicBezTo>
                    <a:pt x="9226" y="4652"/>
                    <a:pt x="10802" y="2415"/>
                    <a:pt x="10167" y="1043"/>
                  </a:cubicBezTo>
                  <a:cubicBezTo>
                    <a:pt x="9843" y="343"/>
                    <a:pt x="8971" y="0"/>
                    <a:pt x="785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39" name="Google Shape;439;p8"/>
            <p:cNvSpPr/>
            <p:nvPr/>
          </p:nvSpPr>
          <p:spPr>
            <a:xfrm>
              <a:off x="2217098" y="851429"/>
              <a:ext cx="305984" cy="397360"/>
            </a:xfrm>
            <a:custGeom>
              <a:avLst/>
              <a:gdLst/>
              <a:ahLst/>
              <a:cxnLst/>
              <a:rect l="l" t="t" r="r" b="b"/>
              <a:pathLst>
                <a:path w="7829" h="10167" extrusionOk="0">
                  <a:moveTo>
                    <a:pt x="3381" y="1"/>
                  </a:moveTo>
                  <a:lnTo>
                    <a:pt x="738" y="1271"/>
                  </a:lnTo>
                  <a:lnTo>
                    <a:pt x="1" y="2415"/>
                  </a:lnTo>
                  <a:lnTo>
                    <a:pt x="1703" y="8998"/>
                  </a:lnTo>
                  <a:cubicBezTo>
                    <a:pt x="1907" y="9735"/>
                    <a:pt x="2542" y="10167"/>
                    <a:pt x="3279" y="10167"/>
                  </a:cubicBezTo>
                  <a:cubicBezTo>
                    <a:pt x="4550" y="10040"/>
                    <a:pt x="6354" y="9735"/>
                    <a:pt x="7422" y="8032"/>
                  </a:cubicBezTo>
                  <a:cubicBezTo>
                    <a:pt x="7727" y="7498"/>
                    <a:pt x="7829" y="6863"/>
                    <a:pt x="7422" y="6354"/>
                  </a:cubicBezTo>
                  <a:lnTo>
                    <a:pt x="3381" y="1"/>
                  </a:lnTo>
                  <a:close/>
                </a:path>
              </a:pathLst>
            </a:custGeom>
            <a:solidFill>
              <a:srgbClr val="CF6EA8"/>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0" name="Google Shape;440;p8"/>
            <p:cNvSpPr/>
            <p:nvPr/>
          </p:nvSpPr>
          <p:spPr>
            <a:xfrm>
              <a:off x="2221085" y="901104"/>
              <a:ext cx="198700" cy="347685"/>
            </a:xfrm>
            <a:custGeom>
              <a:avLst/>
              <a:gdLst/>
              <a:ahLst/>
              <a:cxnLst/>
              <a:rect l="l" t="t" r="r" b="b"/>
              <a:pathLst>
                <a:path w="5084" h="8896" extrusionOk="0">
                  <a:moveTo>
                    <a:pt x="3813" y="0"/>
                  </a:moveTo>
                  <a:cubicBezTo>
                    <a:pt x="3380" y="407"/>
                    <a:pt x="2872" y="839"/>
                    <a:pt x="2237" y="1144"/>
                  </a:cubicBezTo>
                  <a:cubicBezTo>
                    <a:pt x="1474" y="1474"/>
                    <a:pt x="636" y="1678"/>
                    <a:pt x="0" y="1678"/>
                  </a:cubicBezTo>
                  <a:lnTo>
                    <a:pt x="1601" y="7727"/>
                  </a:lnTo>
                  <a:cubicBezTo>
                    <a:pt x="1805" y="8362"/>
                    <a:pt x="2440" y="8896"/>
                    <a:pt x="3076" y="8896"/>
                  </a:cubicBezTo>
                  <a:cubicBezTo>
                    <a:pt x="2872" y="8896"/>
                    <a:pt x="2643" y="8769"/>
                    <a:pt x="2440" y="8667"/>
                  </a:cubicBezTo>
                  <a:cubicBezTo>
                    <a:pt x="5083" y="5719"/>
                    <a:pt x="4346" y="2008"/>
                    <a:pt x="381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1" name="Google Shape;441;p8"/>
            <p:cNvSpPr/>
            <p:nvPr/>
          </p:nvSpPr>
          <p:spPr>
            <a:xfrm>
              <a:off x="2341266" y="1248750"/>
              <a:ext cx="4025" cy="39"/>
            </a:xfrm>
            <a:custGeom>
              <a:avLst/>
              <a:gdLst/>
              <a:ahLst/>
              <a:cxnLst/>
              <a:rect l="l" t="t" r="r" b="b"/>
              <a:pathLst>
                <a:path w="103" h="1" extrusionOk="0">
                  <a:moveTo>
                    <a:pt x="102" y="1"/>
                  </a:moveTo>
                  <a:lnTo>
                    <a:pt x="102" y="1"/>
                  </a:lnTo>
                  <a:lnTo>
                    <a:pt x="102" y="1"/>
                  </a:lnTo>
                  <a:close/>
                  <a:moveTo>
                    <a:pt x="1" y="1"/>
                  </a:moveTo>
                  <a:lnTo>
                    <a:pt x="102" y="1"/>
                  </a:lnTo>
                  <a:lnTo>
                    <a:pt x="1" y="1"/>
                  </a:lnTo>
                  <a:close/>
                  <a:moveTo>
                    <a:pt x="102" y="1"/>
                  </a:moveTo>
                  <a:lnTo>
                    <a:pt x="102" y="1"/>
                  </a:lnTo>
                  <a:close/>
                </a:path>
              </a:pathLst>
            </a:custGeom>
            <a:solidFill>
              <a:srgbClr val="BD50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3" name="Google Shape;443;p8"/>
            <p:cNvSpPr/>
            <p:nvPr/>
          </p:nvSpPr>
          <p:spPr>
            <a:xfrm>
              <a:off x="2138618" y="794953"/>
              <a:ext cx="277179" cy="174312"/>
            </a:xfrm>
            <a:custGeom>
              <a:avLst/>
              <a:gdLst/>
              <a:ahLst/>
              <a:cxnLst/>
              <a:rect l="l" t="t" r="r" b="b"/>
              <a:pathLst>
                <a:path w="7092" h="4460" extrusionOk="0">
                  <a:moveTo>
                    <a:pt x="5013" y="1"/>
                  </a:moveTo>
                  <a:cubicBezTo>
                    <a:pt x="4340" y="1"/>
                    <a:pt x="3546" y="187"/>
                    <a:pt x="2746" y="581"/>
                  </a:cubicBezTo>
                  <a:cubicBezTo>
                    <a:pt x="941" y="1446"/>
                    <a:pt x="1" y="2818"/>
                    <a:pt x="407" y="3758"/>
                  </a:cubicBezTo>
                  <a:cubicBezTo>
                    <a:pt x="636" y="4216"/>
                    <a:pt x="1249" y="4460"/>
                    <a:pt x="2028" y="4460"/>
                  </a:cubicBezTo>
                  <a:cubicBezTo>
                    <a:pt x="2721" y="4460"/>
                    <a:pt x="3545" y="4267"/>
                    <a:pt x="4347" y="3860"/>
                  </a:cubicBezTo>
                  <a:cubicBezTo>
                    <a:pt x="6024" y="3021"/>
                    <a:pt x="7092" y="1649"/>
                    <a:pt x="6660" y="683"/>
                  </a:cubicBezTo>
                  <a:cubicBezTo>
                    <a:pt x="6377" y="238"/>
                    <a:pt x="5772" y="1"/>
                    <a:pt x="5013" y="1"/>
                  </a:cubicBezTo>
                  <a:close/>
                </a:path>
              </a:pathLst>
            </a:custGeom>
            <a:solidFill>
              <a:srgbClr val="CF6EA8"/>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4" name="Google Shape;444;p8"/>
            <p:cNvSpPr/>
            <p:nvPr/>
          </p:nvSpPr>
          <p:spPr>
            <a:xfrm>
              <a:off x="2150540" y="792842"/>
              <a:ext cx="252361" cy="173843"/>
            </a:xfrm>
            <a:custGeom>
              <a:avLst/>
              <a:gdLst/>
              <a:ahLst/>
              <a:cxnLst/>
              <a:rect l="l" t="t" r="r" b="b"/>
              <a:pathLst>
                <a:path w="6457" h="4448" extrusionOk="0">
                  <a:moveTo>
                    <a:pt x="4779" y="0"/>
                  </a:moveTo>
                  <a:cubicBezTo>
                    <a:pt x="4042" y="0"/>
                    <a:pt x="3178" y="229"/>
                    <a:pt x="2441" y="635"/>
                  </a:cubicBezTo>
                  <a:cubicBezTo>
                    <a:pt x="966" y="1372"/>
                    <a:pt x="1" y="2440"/>
                    <a:pt x="1" y="3279"/>
                  </a:cubicBezTo>
                  <a:cubicBezTo>
                    <a:pt x="1" y="3507"/>
                    <a:pt x="1" y="3609"/>
                    <a:pt x="102" y="3812"/>
                  </a:cubicBezTo>
                  <a:cubicBezTo>
                    <a:pt x="331" y="4244"/>
                    <a:pt x="966" y="4448"/>
                    <a:pt x="1704" y="4448"/>
                  </a:cubicBezTo>
                  <a:cubicBezTo>
                    <a:pt x="2339" y="4448"/>
                    <a:pt x="3178" y="4346"/>
                    <a:pt x="4042" y="3914"/>
                  </a:cubicBezTo>
                  <a:cubicBezTo>
                    <a:pt x="5414" y="3177"/>
                    <a:pt x="6355" y="2135"/>
                    <a:pt x="6456" y="1169"/>
                  </a:cubicBezTo>
                  <a:cubicBezTo>
                    <a:pt x="6456" y="1067"/>
                    <a:pt x="6355" y="864"/>
                    <a:pt x="6355" y="737"/>
                  </a:cubicBezTo>
                  <a:cubicBezTo>
                    <a:pt x="6050" y="330"/>
                    <a:pt x="5516" y="0"/>
                    <a:pt x="4779" y="0"/>
                  </a:cubicBezTo>
                  <a:close/>
                </a:path>
              </a:pathLst>
            </a:custGeom>
            <a:solidFill>
              <a:srgbClr val="B85B2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5" name="Google Shape;445;p8"/>
            <p:cNvSpPr/>
            <p:nvPr/>
          </p:nvSpPr>
          <p:spPr>
            <a:xfrm>
              <a:off x="2129669" y="776897"/>
              <a:ext cx="278195" cy="175719"/>
            </a:xfrm>
            <a:custGeom>
              <a:avLst/>
              <a:gdLst/>
              <a:ahLst/>
              <a:cxnLst/>
              <a:rect l="l" t="t" r="r" b="b"/>
              <a:pathLst>
                <a:path w="7118" h="4496" extrusionOk="0">
                  <a:moveTo>
                    <a:pt x="5098" y="1"/>
                  </a:moveTo>
                  <a:cubicBezTo>
                    <a:pt x="4408" y="1"/>
                    <a:pt x="3587" y="217"/>
                    <a:pt x="2771" y="637"/>
                  </a:cubicBezTo>
                  <a:cubicBezTo>
                    <a:pt x="967" y="1475"/>
                    <a:pt x="1" y="2848"/>
                    <a:pt x="433" y="3814"/>
                  </a:cubicBezTo>
                  <a:cubicBezTo>
                    <a:pt x="662" y="4258"/>
                    <a:pt x="1277" y="4496"/>
                    <a:pt x="2054" y="4496"/>
                  </a:cubicBezTo>
                  <a:cubicBezTo>
                    <a:pt x="2743" y="4496"/>
                    <a:pt x="3559" y="4309"/>
                    <a:pt x="4347" y="3915"/>
                  </a:cubicBezTo>
                  <a:cubicBezTo>
                    <a:pt x="6050" y="3051"/>
                    <a:pt x="7117" y="1679"/>
                    <a:pt x="6685" y="738"/>
                  </a:cubicBezTo>
                  <a:cubicBezTo>
                    <a:pt x="6411" y="242"/>
                    <a:pt x="5828" y="1"/>
                    <a:pt x="509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6" name="Google Shape;446;p8"/>
            <p:cNvSpPr/>
            <p:nvPr/>
          </p:nvSpPr>
          <p:spPr>
            <a:xfrm>
              <a:off x="2692898" y="1293461"/>
              <a:ext cx="120260" cy="16923"/>
            </a:xfrm>
            <a:custGeom>
              <a:avLst/>
              <a:gdLst/>
              <a:ahLst/>
              <a:cxnLst/>
              <a:rect l="l" t="t" r="r" b="b"/>
              <a:pathLst>
                <a:path w="3077" h="433" extrusionOk="0">
                  <a:moveTo>
                    <a:pt x="102" y="1"/>
                  </a:moveTo>
                  <a:cubicBezTo>
                    <a:pt x="102" y="128"/>
                    <a:pt x="1" y="128"/>
                    <a:pt x="1" y="128"/>
                  </a:cubicBezTo>
                  <a:lnTo>
                    <a:pt x="2974" y="433"/>
                  </a:lnTo>
                  <a:cubicBezTo>
                    <a:pt x="2974" y="331"/>
                    <a:pt x="3076" y="229"/>
                    <a:pt x="3076" y="128"/>
                  </a:cubicBezTo>
                  <a:lnTo>
                    <a:pt x="102" y="1"/>
                  </a:lnTo>
                  <a:close/>
                </a:path>
              </a:pathLst>
            </a:custGeom>
            <a:solidFill>
              <a:srgbClr val="B7B7B7"/>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7" name="Google Shape;447;p8"/>
            <p:cNvSpPr/>
            <p:nvPr/>
          </p:nvSpPr>
          <p:spPr>
            <a:xfrm>
              <a:off x="2556810" y="1422593"/>
              <a:ext cx="11960" cy="36777"/>
            </a:xfrm>
            <a:custGeom>
              <a:avLst/>
              <a:gdLst/>
              <a:ahLst/>
              <a:cxnLst/>
              <a:rect l="l" t="t" r="r" b="b"/>
              <a:pathLst>
                <a:path w="306" h="941" extrusionOk="0">
                  <a:moveTo>
                    <a:pt x="102" y="1"/>
                  </a:moveTo>
                  <a:cubicBezTo>
                    <a:pt x="1" y="102"/>
                    <a:pt x="1" y="204"/>
                    <a:pt x="1" y="306"/>
                  </a:cubicBezTo>
                  <a:lnTo>
                    <a:pt x="306" y="941"/>
                  </a:lnTo>
                  <a:cubicBezTo>
                    <a:pt x="306" y="636"/>
                    <a:pt x="204" y="306"/>
                    <a:pt x="102" y="1"/>
                  </a:cubicBez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8" name="Google Shape;448;p8"/>
            <p:cNvSpPr/>
            <p:nvPr/>
          </p:nvSpPr>
          <p:spPr>
            <a:xfrm>
              <a:off x="2560797" y="1409694"/>
              <a:ext cx="24857" cy="49675"/>
            </a:xfrm>
            <a:custGeom>
              <a:avLst/>
              <a:gdLst/>
              <a:ahLst/>
              <a:cxnLst/>
              <a:rect l="l" t="t" r="r" b="b"/>
              <a:pathLst>
                <a:path w="636" h="1271" extrusionOk="0">
                  <a:moveTo>
                    <a:pt x="102" y="0"/>
                  </a:moveTo>
                  <a:cubicBezTo>
                    <a:pt x="102" y="102"/>
                    <a:pt x="0" y="204"/>
                    <a:pt x="0" y="331"/>
                  </a:cubicBezTo>
                  <a:cubicBezTo>
                    <a:pt x="102" y="636"/>
                    <a:pt x="204" y="966"/>
                    <a:pt x="204" y="1271"/>
                  </a:cubicBezTo>
                  <a:lnTo>
                    <a:pt x="636" y="1068"/>
                  </a:lnTo>
                  <a:lnTo>
                    <a:pt x="102"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9" name="Google Shape;449;p8"/>
            <p:cNvSpPr txBox="1"/>
            <p:nvPr/>
          </p:nvSpPr>
          <p:spPr>
            <a:xfrm rot="413497">
              <a:off x="1472124" y="1883639"/>
              <a:ext cx="2009939" cy="9354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800" b="1" dirty="0">
                  <a:solidFill>
                    <a:schemeClr val="dk1"/>
                  </a:solidFill>
                  <a:latin typeface="Arial"/>
                  <a:ea typeface="Arial"/>
                  <a:cs typeface="Arial"/>
                  <a:sym typeface="Arial"/>
                </a:rPr>
                <a:t>Ειδικές Μαθησιακές Δυσκολίες </a:t>
              </a:r>
              <a:endParaRPr sz="1800" dirty="0">
                <a:solidFill>
                  <a:schemeClr val="dk1"/>
                </a:solidFill>
                <a:latin typeface="Arial"/>
                <a:ea typeface="Arial"/>
                <a:cs typeface="Arial"/>
                <a:sym typeface="Arial"/>
              </a:endParaRPr>
            </a:p>
          </p:txBody>
        </p:sp>
        <p:sp>
          <p:nvSpPr>
            <p:cNvPr id="450" name="Google Shape;450;p8"/>
            <p:cNvSpPr txBox="1"/>
            <p:nvPr/>
          </p:nvSpPr>
          <p:spPr>
            <a:xfrm rot="-216306">
              <a:off x="4677388" y="1894870"/>
              <a:ext cx="2119886" cy="14968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800" b="1" dirty="0">
                  <a:solidFill>
                    <a:schemeClr val="dk1"/>
                  </a:solidFill>
                  <a:latin typeface="Arial"/>
                  <a:ea typeface="Arial"/>
                  <a:cs typeface="Arial"/>
                  <a:sym typeface="Arial"/>
                </a:rPr>
                <a:t>Σύνδρομο ελλειμματικής προσοχής με ή χωρίς </a:t>
              </a:r>
              <a:r>
                <a:rPr lang="el-GR" sz="1800" b="1" dirty="0" err="1">
                  <a:solidFill>
                    <a:schemeClr val="dk1"/>
                  </a:solidFill>
                  <a:latin typeface="Arial"/>
                  <a:ea typeface="Arial"/>
                  <a:cs typeface="Arial"/>
                  <a:sym typeface="Arial"/>
                </a:rPr>
                <a:t>υπερκινητικότητα</a:t>
              </a:r>
              <a:endParaRPr sz="1800" dirty="0">
                <a:solidFill>
                  <a:schemeClr val="dk1"/>
                </a:solidFill>
                <a:latin typeface="Arial"/>
                <a:ea typeface="Arial"/>
                <a:cs typeface="Arial"/>
                <a:sym typeface="Arial"/>
              </a:endParaRPr>
            </a:p>
          </p:txBody>
        </p:sp>
        <p:sp>
          <p:nvSpPr>
            <p:cNvPr id="451" name="Google Shape;451;p8"/>
            <p:cNvSpPr txBox="1"/>
            <p:nvPr/>
          </p:nvSpPr>
          <p:spPr>
            <a:xfrm rot="290825">
              <a:off x="8108910" y="2093656"/>
              <a:ext cx="2336440" cy="6548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800" b="1" dirty="0">
                  <a:solidFill>
                    <a:schemeClr val="dk1"/>
                  </a:solidFill>
                  <a:latin typeface="Arial"/>
                  <a:ea typeface="Arial"/>
                  <a:cs typeface="Arial"/>
                  <a:sym typeface="Arial"/>
                </a:rPr>
                <a:t>Αισθητηριακές αναπηρίες</a:t>
              </a:r>
              <a:endParaRPr sz="1800" dirty="0">
                <a:solidFill>
                  <a:schemeClr val="dk1"/>
                </a:solidFill>
                <a:latin typeface="Arial"/>
                <a:ea typeface="Arial"/>
                <a:cs typeface="Arial"/>
                <a:sym typeface="Arial"/>
              </a:endParaRPr>
            </a:p>
          </p:txBody>
        </p:sp>
        <p:sp>
          <p:nvSpPr>
            <p:cNvPr id="452" name="Google Shape;452;p8"/>
            <p:cNvSpPr txBox="1"/>
            <p:nvPr/>
          </p:nvSpPr>
          <p:spPr>
            <a:xfrm>
              <a:off x="4809415" y="4603279"/>
              <a:ext cx="2009939" cy="9354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lang="en-US" sz="1800" b="1" dirty="0">
                <a:solidFill>
                  <a:schemeClr val="dk1"/>
                </a:solidFill>
                <a:latin typeface="Arial"/>
                <a:ea typeface="Arial"/>
                <a:cs typeface="Arial"/>
                <a:sym typeface="Arial"/>
              </a:endParaRPr>
            </a:p>
            <a:p>
              <a:pPr marL="0" marR="0" lvl="0" indent="0" algn="ctr" rtl="0">
                <a:spcBef>
                  <a:spcPts val="0"/>
                </a:spcBef>
                <a:spcAft>
                  <a:spcPts val="0"/>
                </a:spcAft>
                <a:buNone/>
              </a:pPr>
              <a:r>
                <a:rPr lang="el-GR" sz="1800" b="1" dirty="0">
                  <a:solidFill>
                    <a:schemeClr val="dk1"/>
                  </a:solidFill>
                  <a:latin typeface="Arial"/>
                  <a:ea typeface="Arial"/>
                  <a:cs typeface="Arial"/>
                  <a:sym typeface="Arial"/>
                </a:rPr>
                <a:t>Αναπτυξιακές διαταραχές</a:t>
              </a:r>
              <a:endParaRPr sz="1800" dirty="0">
                <a:solidFill>
                  <a:schemeClr val="dk1"/>
                </a:solidFill>
                <a:latin typeface="Arial"/>
                <a:ea typeface="Arial"/>
                <a:cs typeface="Arial"/>
                <a:sym typeface="Arial"/>
              </a:endParaRPr>
            </a:p>
          </p:txBody>
        </p:sp>
        <p:sp>
          <p:nvSpPr>
            <p:cNvPr id="453" name="Google Shape;453;p8"/>
            <p:cNvSpPr txBox="1"/>
            <p:nvPr/>
          </p:nvSpPr>
          <p:spPr>
            <a:xfrm rot="21080206">
              <a:off x="8229675" y="4676242"/>
              <a:ext cx="2009939" cy="9354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800" b="1" dirty="0">
                  <a:solidFill>
                    <a:schemeClr val="dk1"/>
                  </a:solidFill>
                  <a:latin typeface="Arial"/>
                  <a:ea typeface="Arial"/>
                  <a:cs typeface="Arial"/>
                  <a:sym typeface="Arial"/>
                </a:rPr>
                <a:t>Χρόνια Προβλήματα Υγείας</a:t>
              </a:r>
              <a:endParaRPr sz="1800" dirty="0">
                <a:solidFill>
                  <a:schemeClr val="dk1"/>
                </a:solidFill>
                <a:latin typeface="Arial"/>
                <a:ea typeface="Arial"/>
                <a:cs typeface="Arial"/>
                <a:sym typeface="Arial"/>
              </a:endParaRPr>
            </a:p>
          </p:txBody>
        </p:sp>
        <p:sp>
          <p:nvSpPr>
            <p:cNvPr id="454" name="Google Shape;454;p8"/>
            <p:cNvSpPr txBox="1"/>
            <p:nvPr/>
          </p:nvSpPr>
          <p:spPr>
            <a:xfrm rot="972947">
              <a:off x="1167772" y="4330938"/>
              <a:ext cx="2009939" cy="17774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800" b="1" dirty="0">
                  <a:solidFill>
                    <a:schemeClr val="dk1"/>
                  </a:solidFill>
                  <a:latin typeface="Arial"/>
                  <a:ea typeface="Arial"/>
                  <a:cs typeface="Arial"/>
                  <a:sym typeface="Arial"/>
                </a:rPr>
                <a:t>Κινητικές αναπηρίες</a:t>
              </a:r>
              <a:endParaRPr dirty="0"/>
            </a:p>
            <a:p>
              <a:pPr marL="0" marR="0" lvl="0" indent="0" algn="ctr" rtl="0">
                <a:spcBef>
                  <a:spcPts val="0"/>
                </a:spcBef>
                <a:spcAft>
                  <a:spcPts val="0"/>
                </a:spcAft>
                <a:buNone/>
              </a:pPr>
              <a:r>
                <a:rPr lang="el-GR" sz="1800" b="1" dirty="0">
                  <a:solidFill>
                    <a:schemeClr val="dk1"/>
                  </a:solidFill>
                  <a:latin typeface="Arial"/>
                  <a:ea typeface="Arial"/>
                  <a:cs typeface="Arial"/>
                  <a:sym typeface="Arial"/>
                </a:rPr>
                <a:t> </a:t>
              </a:r>
              <a:endParaRPr dirty="0"/>
            </a:p>
            <a:p>
              <a:pPr marL="0" marR="0" lvl="0" indent="0" algn="ctr" rtl="0">
                <a:spcBef>
                  <a:spcPts val="0"/>
                </a:spcBef>
                <a:spcAft>
                  <a:spcPts val="0"/>
                </a:spcAft>
                <a:buNone/>
              </a:pPr>
              <a:r>
                <a:rPr lang="el-GR" sz="1800" b="1" dirty="0">
                  <a:solidFill>
                    <a:schemeClr val="dk1"/>
                  </a:solidFill>
                  <a:latin typeface="Arial"/>
                  <a:ea typeface="Arial"/>
                  <a:cs typeface="Arial"/>
                  <a:sym typeface="Arial"/>
                </a:rPr>
                <a:t>Προβλήματα λόγου και ομιλίας</a:t>
              </a:r>
              <a:endParaRPr sz="1800" dirty="0">
                <a:solidFill>
                  <a:schemeClr val="dk1"/>
                </a:solidFill>
                <a:latin typeface="Arial"/>
                <a:ea typeface="Arial"/>
                <a:cs typeface="Arial"/>
                <a:sym typeface="Arial"/>
              </a:endParaRPr>
            </a:p>
          </p:txBody>
        </p:sp>
      </p:grpSp>
      <p:sp>
        <p:nvSpPr>
          <p:cNvPr id="455" name="Google Shape;455;p8"/>
          <p:cNvSpPr/>
          <p:nvPr/>
        </p:nvSpPr>
        <p:spPr>
          <a:xfrm>
            <a:off x="4018542" y="6317820"/>
            <a:ext cx="8450514" cy="584775"/>
          </a:xfrm>
          <a:prstGeom prst="rect">
            <a:avLst/>
          </a:prstGeom>
          <a:noFill/>
          <a:ln>
            <a:noFill/>
          </a:ln>
        </p:spPr>
        <p:txBody>
          <a:bodyPr spcFirstLastPara="1" wrap="square" lIns="91425" tIns="45700" rIns="91425" bIns="45700" anchor="t" anchorCtr="0">
            <a:spAutoFit/>
          </a:bodyPr>
          <a:lstStyle/>
          <a:p>
            <a:pPr marL="2870200" marR="0" lvl="0" indent="0" algn="l" rtl="0">
              <a:spcBef>
                <a:spcPts val="0"/>
              </a:spcBef>
              <a:spcAft>
                <a:spcPts val="0"/>
              </a:spcAft>
              <a:buClr>
                <a:schemeClr val="dk1"/>
              </a:buClr>
              <a:buSzPts val="1600"/>
              <a:buFont typeface="Arial"/>
              <a:buNone/>
            </a:pPr>
            <a:r>
              <a:rPr lang="el-GR" sz="1600" i="1">
                <a:solidFill>
                  <a:schemeClr val="dk1"/>
                </a:solidFill>
                <a:latin typeface="Arial"/>
                <a:ea typeface="Arial"/>
                <a:cs typeface="Arial"/>
                <a:sym typeface="Arial"/>
              </a:rPr>
              <a:t>(Nόμος 3699/2008 «Ειδική Αγωγή και Εκπαίδευση ατόμων με αναπηρία ή ειδικές εκπαιδευτικές ανάγκες»)</a:t>
            </a:r>
            <a:endParaRPr sz="1600">
              <a:solidFill>
                <a:schemeClr val="dk1"/>
              </a:solidFill>
              <a:latin typeface="Arial"/>
              <a:ea typeface="Arial"/>
              <a:cs typeface="Arial"/>
              <a:sym typeface="Arial"/>
            </a:endParaRPr>
          </a:p>
        </p:txBody>
      </p:sp>
      <p:sp>
        <p:nvSpPr>
          <p:cNvPr id="456" name="Google Shape;456;p8"/>
          <p:cNvSpPr txBox="1">
            <a:spLocks noGrp="1"/>
          </p:cNvSpPr>
          <p:nvPr>
            <p:ph type="title"/>
          </p:nvPr>
        </p:nvSpPr>
        <p:spPr>
          <a:xfrm>
            <a:off x="45517" y="14948"/>
            <a:ext cx="12192000" cy="1325563"/>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lvl="0">
              <a:spcBef>
                <a:spcPts val="0"/>
              </a:spcBef>
              <a:buClr>
                <a:schemeClr val="dk1"/>
              </a:buClr>
              <a:buSzPts val="3600"/>
            </a:pPr>
            <a:r>
              <a:rPr lang="el-GR" sz="3500" b="1" dirty="0">
                <a:solidFill>
                  <a:schemeClr val="tx1"/>
                </a:solidFill>
                <a:effectLst/>
                <a:latin typeface="+mn-lt"/>
                <a:ea typeface="Arial"/>
                <a:cs typeface="Arial"/>
                <a:sym typeface="Arial"/>
              </a:rPr>
              <a:t>Φοιτητές/</a:t>
            </a:r>
            <a:r>
              <a:rPr lang="el-GR" sz="3500" b="1" dirty="0" err="1">
                <a:solidFill>
                  <a:schemeClr val="tx1"/>
                </a:solidFill>
                <a:effectLst/>
                <a:latin typeface="+mn-lt"/>
                <a:ea typeface="Arial"/>
                <a:cs typeface="Arial"/>
                <a:sym typeface="Arial"/>
              </a:rPr>
              <a:t>τριες</a:t>
            </a:r>
            <a:r>
              <a:rPr lang="el-GR" sz="3500" b="1" dirty="0">
                <a:solidFill>
                  <a:schemeClr val="tx1"/>
                </a:solidFill>
                <a:effectLst/>
                <a:latin typeface="+mn-lt"/>
                <a:ea typeface="Arial"/>
                <a:cs typeface="Arial"/>
                <a:sym typeface="Arial"/>
              </a:rPr>
              <a:t> με αναπηρίες ή/και ειδικές εκπαιδευτικές ανάγκες στην </a:t>
            </a:r>
            <a:r>
              <a:rPr lang="el-GR" sz="3500" b="1" dirty="0" smtClean="0">
                <a:latin typeface="+mn-lt"/>
                <a:ea typeface="Arial Black"/>
                <a:cs typeface="Arial Black"/>
                <a:sym typeface="Arial Black"/>
              </a:rPr>
              <a:t>Μονάδα </a:t>
            </a:r>
            <a:r>
              <a:rPr lang="el-GR" sz="3500" b="1" dirty="0">
                <a:latin typeface="+mn-lt"/>
                <a:ea typeface="Arial Black"/>
                <a:cs typeface="Arial Black"/>
                <a:sym typeface="Arial Black"/>
              </a:rPr>
              <a:t>Ισότιμης Πρόσβασης</a:t>
            </a:r>
            <a:endParaRPr sz="3500" b="1" dirty="0">
              <a:solidFill>
                <a:schemeClr val="tx1"/>
              </a:solidFill>
              <a:effectLst/>
              <a:latin typeface="+mn-lt"/>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9"/>
          <p:cNvSpPr txBox="1"/>
          <p:nvPr/>
        </p:nvSpPr>
        <p:spPr>
          <a:xfrm>
            <a:off x="0" y="0"/>
            <a:ext cx="12192000" cy="646290"/>
          </a:xfrm>
          <a:prstGeom prst="rect">
            <a:avLst/>
          </a:prstGeom>
          <a:solidFill>
            <a:schemeClr val="tx2">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3600" b="1" dirty="0">
                <a:solidFill>
                  <a:schemeClr val="tx1"/>
                </a:solidFill>
                <a:sym typeface="Arial"/>
              </a:rPr>
              <a:t>Σήμερα υποστηρίζονται…</a:t>
            </a:r>
            <a:endParaRPr dirty="0">
              <a:solidFill>
                <a:schemeClr val="tx1"/>
              </a:solidFill>
            </a:endParaRPr>
          </a:p>
        </p:txBody>
      </p:sp>
      <p:sp>
        <p:nvSpPr>
          <p:cNvPr id="469" name="Google Shape;469;p9"/>
          <p:cNvSpPr txBox="1"/>
          <p:nvPr/>
        </p:nvSpPr>
        <p:spPr>
          <a:xfrm>
            <a:off x="8519160" y="3115170"/>
            <a:ext cx="3078480" cy="1415732"/>
          </a:xfrm>
          <a:prstGeom prst="rect">
            <a:avLst/>
          </a:prstGeom>
          <a:noFill/>
          <a:ln>
            <a:noFill/>
          </a:ln>
        </p:spPr>
        <p:txBody>
          <a:bodyPr spcFirstLastPara="1" wrap="square" lIns="91425" tIns="45700" rIns="91425" bIns="45700" anchor="t" anchorCtr="0">
            <a:spAutoFit/>
          </a:bodyPr>
          <a:lstStyle/>
          <a:p>
            <a:pPr algn="ctr"/>
            <a:r>
              <a:rPr lang="en-US" sz="4400" b="1" dirty="0">
                <a:solidFill>
                  <a:schemeClr val="accent5"/>
                </a:solidFill>
                <a:latin typeface="Arial" panose="020B0604020202020204" pitchFamily="34" charset="0"/>
                <a:ea typeface="Calibri"/>
                <a:cs typeface="Arial" panose="020B0604020202020204" pitchFamily="34" charset="0"/>
                <a:sym typeface="Calibri"/>
              </a:rPr>
              <a:t>480</a:t>
            </a:r>
            <a:r>
              <a:rPr lang="el-GR" sz="2100" b="1" dirty="0">
                <a:solidFill>
                  <a:schemeClr val="tx1"/>
                </a:solidFill>
                <a:latin typeface="Arial" panose="020B0604020202020204" pitchFamily="34" charset="0"/>
                <a:ea typeface="Calibri"/>
                <a:cs typeface="Arial" panose="020B0604020202020204" pitchFamily="34" charset="0"/>
                <a:sym typeface="Calibri"/>
              </a:rPr>
              <a:t> </a:t>
            </a:r>
          </a:p>
          <a:p>
            <a:pPr algn="ctr"/>
            <a:r>
              <a:rPr lang="el-GR" sz="2100" dirty="0">
                <a:solidFill>
                  <a:schemeClr val="tx1"/>
                </a:solidFill>
                <a:latin typeface="Arial" panose="020B0604020202020204" pitchFamily="34" charset="0"/>
                <a:ea typeface="Calibri"/>
                <a:cs typeface="Arial" panose="020B0604020202020204" pitchFamily="34" charset="0"/>
                <a:sym typeface="Calibri"/>
              </a:rPr>
              <a:t>φοιτητές και φοιτήτριες</a:t>
            </a:r>
            <a:endParaRPr lang="en-US" sz="2100" dirty="0">
              <a:solidFill>
                <a:schemeClr val="tx1"/>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None/>
            </a:pPr>
            <a:endParaRPr sz="2100" dirty="0">
              <a:solidFill>
                <a:schemeClr val="tx1"/>
              </a:solidFill>
              <a:latin typeface="Arial" panose="020B0604020202020204" pitchFamily="34" charset="0"/>
              <a:cs typeface="Arial" panose="020B0604020202020204" pitchFamily="34" charset="0"/>
            </a:endParaRPr>
          </a:p>
        </p:txBody>
      </p:sp>
      <p:pic>
        <p:nvPicPr>
          <p:cNvPr id="3" name="Εικόνα 2" descr="Εικόνα που περιέχει πολυχρωμία, κείμενο, στιγμιότυπο οθόνης, γραφιστική&#10;&#10;Περιγραφή που δημιουργήθηκε αυτόματα">
            <a:extLst>
              <a:ext uri="{FF2B5EF4-FFF2-40B4-BE49-F238E27FC236}">
                <a16:creationId xmlns:a16="http://schemas.microsoft.com/office/drawing/2014/main" id="{474F8862-DB39-B609-F80C-7D5BD63CAE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319" y="859650"/>
            <a:ext cx="7140993" cy="586119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Ομάδα 5"/>
          <p:cNvGrpSpPr/>
          <p:nvPr/>
        </p:nvGrpSpPr>
        <p:grpSpPr>
          <a:xfrm>
            <a:off x="0" y="0"/>
            <a:ext cx="12192000" cy="5923871"/>
            <a:chOff x="-121200" y="-313365"/>
            <a:chExt cx="12192000" cy="5923871"/>
          </a:xfrm>
        </p:grpSpPr>
        <p:sp>
          <p:nvSpPr>
            <p:cNvPr id="2" name="AutoShape 64"/>
            <p:cNvSpPr>
              <a:spLocks noChangeArrowheads="1"/>
            </p:cNvSpPr>
            <p:nvPr/>
          </p:nvSpPr>
          <p:spPr bwMode="gray">
            <a:xfrm>
              <a:off x="-121200" y="-313365"/>
              <a:ext cx="12192000" cy="1062520"/>
            </a:xfrm>
            <a:prstGeom prst="roundRect">
              <a:avLst>
                <a:gd name="adj" fmla="val 0"/>
              </a:avLst>
            </a:prstGeom>
            <a:solidFill>
              <a:schemeClr val="accent2">
                <a:lumMod val="40000"/>
                <a:lumOff val="60000"/>
              </a:schemeClr>
            </a:solidFill>
            <a:ln w="38100">
              <a:noFill/>
              <a:round/>
              <a:headEnd/>
              <a:tailEnd/>
            </a:ln>
            <a:effectLst/>
          </p:spPr>
          <p:txBody>
            <a:bodyPr wrap="none" anchor="ctr"/>
            <a:lstStyle/>
            <a:p>
              <a:pPr lvl="0">
                <a:lnSpc>
                  <a:spcPct val="90000"/>
                </a:lnSpc>
                <a:buClr>
                  <a:schemeClr val="dk1"/>
                </a:buClr>
                <a:buSzPts val="3600"/>
              </a:pPr>
              <a:r>
                <a:rPr lang="el-GR" sz="3600" b="1" dirty="0" smtClean="0">
                  <a:solidFill>
                    <a:schemeClr val="tx1"/>
                  </a:solidFill>
                  <a:latin typeface="Arial Black"/>
                  <a:ea typeface="Arial Black"/>
                  <a:cs typeface="Arial Black"/>
                  <a:sym typeface="Arial Black"/>
                </a:rPr>
                <a:t>Αποδέκτες υπηρεσιών </a:t>
              </a:r>
              <a:r>
                <a:rPr lang="el-GR" sz="3600" b="1" dirty="0">
                  <a:solidFill>
                    <a:schemeClr val="tx1"/>
                  </a:solidFill>
                  <a:latin typeface="Arial Black"/>
                  <a:ea typeface="Arial Black"/>
                  <a:cs typeface="Arial Black"/>
                  <a:sym typeface="Arial Black"/>
                </a:rPr>
                <a:t>της </a:t>
              </a:r>
              <a:r>
                <a:rPr lang="el-GR" sz="3600" dirty="0">
                  <a:latin typeface="Arial Black"/>
                  <a:ea typeface="Arial Black"/>
                  <a:cs typeface="Arial Black"/>
                  <a:sym typeface="Arial Black"/>
                </a:rPr>
                <a:t>Μονάδας Ισότιμης </a:t>
              </a:r>
              <a:endParaRPr lang="el-GR" sz="3600" dirty="0" smtClean="0">
                <a:latin typeface="Arial Black"/>
                <a:ea typeface="Arial Black"/>
                <a:cs typeface="Arial Black"/>
                <a:sym typeface="Arial Black"/>
              </a:endParaRPr>
            </a:p>
            <a:p>
              <a:pPr lvl="0">
                <a:lnSpc>
                  <a:spcPct val="90000"/>
                </a:lnSpc>
                <a:buClr>
                  <a:schemeClr val="dk1"/>
                </a:buClr>
                <a:buSzPts val="3600"/>
              </a:pPr>
              <a:r>
                <a:rPr lang="el-GR" sz="3600" dirty="0" smtClean="0">
                  <a:latin typeface="Arial Black"/>
                  <a:ea typeface="Arial Black"/>
                  <a:cs typeface="Arial Black"/>
                  <a:sym typeface="Arial Black"/>
                </a:rPr>
                <a:t>Πρόσβασης</a:t>
              </a:r>
              <a:endParaRPr lang="el-GR" sz="3600" b="1" dirty="0">
                <a:solidFill>
                  <a:schemeClr val="tx1"/>
                </a:solidFill>
                <a:latin typeface="Arial Black"/>
                <a:ea typeface="Arial Black"/>
                <a:cs typeface="Arial Black"/>
                <a:sym typeface="Arial Black"/>
              </a:endParaRPr>
            </a:p>
          </p:txBody>
        </p:sp>
        <p:sp>
          <p:nvSpPr>
            <p:cNvPr id="45" name="Rectangle 44"/>
            <p:cNvSpPr/>
            <p:nvPr/>
          </p:nvSpPr>
          <p:spPr>
            <a:xfrm flipH="1">
              <a:off x="768234" y="3881095"/>
              <a:ext cx="3449025" cy="830997"/>
            </a:xfrm>
            <a:prstGeom prst="rect">
              <a:avLst/>
            </a:prstGeom>
            <a:solidFill>
              <a:srgbClr val="7F7F7F"/>
            </a:solidFill>
            <a:ln>
              <a:noFill/>
            </a:ln>
            <a:effectLst>
              <a:outerShdw blurRad="50800" dist="38100" dir="5400000" algn="t" rotWithShape="0">
                <a:prstClr val="black">
                  <a:alpha val="40000"/>
                </a:prstClr>
              </a:outerShdw>
            </a:effectLst>
          </p:spPr>
          <p:txBody>
            <a:bodyPr wrap="square">
              <a:spAutoFit/>
            </a:bodyPr>
            <a:lstStyle/>
            <a:p>
              <a:pPr lvl="0" algn="ctr">
                <a:buClr>
                  <a:schemeClr val="dk1"/>
                </a:buClr>
                <a:buSzPts val="3600"/>
              </a:pPr>
              <a:r>
                <a:rPr lang="el-GR" sz="2400" dirty="0">
                  <a:solidFill>
                    <a:schemeClr val="bg1"/>
                  </a:solidFill>
                </a:rPr>
                <a:t>Υπηρεσίες/ εντός ΠΘ και φορείς εκτός ΠΘ </a:t>
              </a:r>
            </a:p>
          </p:txBody>
        </p:sp>
        <p:grpSp>
          <p:nvGrpSpPr>
            <p:cNvPr id="4" name="Ομάδα 3"/>
            <p:cNvGrpSpPr/>
            <p:nvPr/>
          </p:nvGrpSpPr>
          <p:grpSpPr>
            <a:xfrm>
              <a:off x="1994501" y="1003519"/>
              <a:ext cx="7763807" cy="4606987"/>
              <a:chOff x="3434419" y="863819"/>
              <a:chExt cx="7763807" cy="4606987"/>
            </a:xfrm>
          </p:grpSpPr>
          <p:grpSp>
            <p:nvGrpSpPr>
              <p:cNvPr id="15" name="Group 14"/>
              <p:cNvGrpSpPr/>
              <p:nvPr/>
            </p:nvGrpSpPr>
            <p:grpSpPr>
              <a:xfrm>
                <a:off x="6976852" y="1234794"/>
                <a:ext cx="4221374" cy="4236012"/>
                <a:chOff x="1143000" y="4002704"/>
                <a:chExt cx="1324805" cy="1329399"/>
              </a:xfrm>
              <a:effectLst>
                <a:reflection blurRad="6350" stA="52000" endA="300" endPos="35000" dir="5400000" sy="-100000" algn="bl" rotWithShape="0"/>
              </a:effectLst>
            </p:grpSpPr>
            <p:sp>
              <p:nvSpPr>
                <p:cNvPr id="20" name="Freeform 2802"/>
                <p:cNvSpPr>
                  <a:spLocks/>
                </p:cNvSpPr>
                <p:nvPr/>
              </p:nvSpPr>
              <p:spPr bwMode="auto">
                <a:xfrm>
                  <a:off x="1806550" y="4002704"/>
                  <a:ext cx="661255" cy="1329399"/>
                </a:xfrm>
                <a:custGeom>
                  <a:avLst/>
                  <a:gdLst/>
                  <a:ahLst/>
                  <a:cxnLst>
                    <a:cxn ang="0">
                      <a:pos x="0" y="0"/>
                    </a:cxn>
                    <a:cxn ang="0">
                      <a:pos x="62" y="123"/>
                    </a:cxn>
                    <a:cxn ang="0">
                      <a:pos x="0" y="245"/>
                    </a:cxn>
                    <a:cxn ang="0">
                      <a:pos x="122" y="123"/>
                    </a:cxn>
                    <a:cxn ang="0">
                      <a:pos x="0" y="0"/>
                    </a:cxn>
                  </a:cxnLst>
                  <a:rect l="0" t="0" r="r" b="b"/>
                  <a:pathLst>
                    <a:path w="122" h="245">
                      <a:moveTo>
                        <a:pt x="0" y="0"/>
                      </a:moveTo>
                      <a:cubicBezTo>
                        <a:pt x="34" y="0"/>
                        <a:pt x="62" y="55"/>
                        <a:pt x="62" y="123"/>
                      </a:cubicBezTo>
                      <a:cubicBezTo>
                        <a:pt x="62" y="190"/>
                        <a:pt x="34" y="245"/>
                        <a:pt x="0" y="245"/>
                      </a:cubicBezTo>
                      <a:cubicBezTo>
                        <a:pt x="67" y="245"/>
                        <a:pt x="122" y="190"/>
                        <a:pt x="122" y="123"/>
                      </a:cubicBezTo>
                      <a:cubicBezTo>
                        <a:pt x="122" y="55"/>
                        <a:pt x="67" y="0"/>
                        <a:pt x="0" y="0"/>
                      </a:cubicBezTo>
                      <a:close/>
                    </a:path>
                  </a:pathLst>
                </a:custGeom>
                <a:gradFill>
                  <a:gsLst>
                    <a:gs pos="92000">
                      <a:srgbClr val="3A3A3A"/>
                    </a:gs>
                    <a:gs pos="44000">
                      <a:srgbClr val="939598">
                        <a:tint val="44500"/>
                        <a:satMod val="160000"/>
                      </a:srgbClr>
                    </a:gs>
                    <a:gs pos="2000">
                      <a:srgbClr val="939598">
                        <a:tint val="23500"/>
                        <a:satMod val="160000"/>
                      </a:srgbClr>
                    </a:gs>
                  </a:gsLst>
                  <a:path path="circle">
                    <a:fillToRect r="100000" b="100000"/>
                  </a:path>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 name="Freeform 2798"/>
                <p:cNvSpPr>
                  <a:spLocks/>
                </p:cNvSpPr>
                <p:nvPr/>
              </p:nvSpPr>
              <p:spPr bwMode="auto">
                <a:xfrm>
                  <a:off x="1143000" y="4002704"/>
                  <a:ext cx="663552" cy="1329399"/>
                </a:xfrm>
                <a:custGeom>
                  <a:avLst/>
                  <a:gdLst/>
                  <a:ahLst/>
                  <a:cxnLst>
                    <a:cxn ang="0">
                      <a:pos x="0" y="123"/>
                    </a:cxn>
                    <a:cxn ang="0">
                      <a:pos x="122" y="245"/>
                    </a:cxn>
                    <a:cxn ang="0">
                      <a:pos x="122" y="0"/>
                    </a:cxn>
                    <a:cxn ang="0">
                      <a:pos x="0" y="123"/>
                    </a:cxn>
                  </a:cxnLst>
                  <a:rect l="0" t="0" r="r" b="b"/>
                  <a:pathLst>
                    <a:path w="122" h="245">
                      <a:moveTo>
                        <a:pt x="0" y="123"/>
                      </a:moveTo>
                      <a:cubicBezTo>
                        <a:pt x="0" y="190"/>
                        <a:pt x="54" y="245"/>
                        <a:pt x="122" y="245"/>
                      </a:cubicBezTo>
                      <a:cubicBezTo>
                        <a:pt x="122" y="0"/>
                        <a:pt x="122" y="0"/>
                        <a:pt x="122" y="0"/>
                      </a:cubicBezTo>
                      <a:cubicBezTo>
                        <a:pt x="54" y="0"/>
                        <a:pt x="0" y="55"/>
                        <a:pt x="0" y="123"/>
                      </a:cubicBezTo>
                      <a:close/>
                    </a:path>
                  </a:pathLst>
                </a:custGeom>
                <a:solidFill>
                  <a:srgbClr val="5C5C5C"/>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 name="Freeform 2799"/>
                <p:cNvSpPr>
                  <a:spLocks/>
                </p:cNvSpPr>
                <p:nvPr/>
              </p:nvSpPr>
              <p:spPr bwMode="auto">
                <a:xfrm>
                  <a:off x="1177440" y="4041737"/>
                  <a:ext cx="629111" cy="1258221"/>
                </a:xfrm>
                <a:custGeom>
                  <a:avLst/>
                  <a:gdLst/>
                  <a:ahLst/>
                  <a:cxnLst>
                    <a:cxn ang="0">
                      <a:pos x="0" y="116"/>
                    </a:cxn>
                    <a:cxn ang="0">
                      <a:pos x="116" y="232"/>
                    </a:cxn>
                    <a:cxn ang="0">
                      <a:pos x="116" y="0"/>
                    </a:cxn>
                    <a:cxn ang="0">
                      <a:pos x="0" y="116"/>
                    </a:cxn>
                  </a:cxnLst>
                  <a:rect l="0" t="0" r="r" b="b"/>
                  <a:pathLst>
                    <a:path w="116" h="232">
                      <a:moveTo>
                        <a:pt x="0" y="116"/>
                      </a:moveTo>
                      <a:cubicBezTo>
                        <a:pt x="0" y="180"/>
                        <a:pt x="52" y="232"/>
                        <a:pt x="116" y="232"/>
                      </a:cubicBezTo>
                      <a:cubicBezTo>
                        <a:pt x="116" y="0"/>
                        <a:pt x="116" y="0"/>
                        <a:pt x="116" y="0"/>
                      </a:cubicBezTo>
                      <a:cubicBezTo>
                        <a:pt x="52" y="0"/>
                        <a:pt x="0" y="52"/>
                        <a:pt x="0" y="1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 name="Freeform 2800"/>
                <p:cNvSpPr>
                  <a:spLocks/>
                </p:cNvSpPr>
                <p:nvPr/>
              </p:nvSpPr>
              <p:spPr bwMode="auto">
                <a:xfrm>
                  <a:off x="1289946" y="4154242"/>
                  <a:ext cx="516606" cy="1030916"/>
                </a:xfrm>
                <a:custGeom>
                  <a:avLst/>
                  <a:gdLst/>
                  <a:ahLst/>
                  <a:cxnLst>
                    <a:cxn ang="0">
                      <a:pos x="0" y="95"/>
                    </a:cxn>
                    <a:cxn ang="0">
                      <a:pos x="95" y="190"/>
                    </a:cxn>
                    <a:cxn ang="0">
                      <a:pos x="95" y="0"/>
                    </a:cxn>
                    <a:cxn ang="0">
                      <a:pos x="0" y="95"/>
                    </a:cxn>
                  </a:cxnLst>
                  <a:rect l="0" t="0" r="r" b="b"/>
                  <a:pathLst>
                    <a:path w="95" h="190">
                      <a:moveTo>
                        <a:pt x="0" y="95"/>
                      </a:moveTo>
                      <a:cubicBezTo>
                        <a:pt x="0" y="147"/>
                        <a:pt x="42" y="190"/>
                        <a:pt x="95" y="190"/>
                      </a:cubicBezTo>
                      <a:cubicBezTo>
                        <a:pt x="95" y="0"/>
                        <a:pt x="95" y="0"/>
                        <a:pt x="95" y="0"/>
                      </a:cubicBezTo>
                      <a:cubicBezTo>
                        <a:pt x="42" y="0"/>
                        <a:pt x="0" y="42"/>
                        <a:pt x="0" y="9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 name="Freeform 2801"/>
                <p:cNvSpPr>
                  <a:spLocks/>
                </p:cNvSpPr>
                <p:nvPr/>
              </p:nvSpPr>
              <p:spPr bwMode="auto">
                <a:xfrm>
                  <a:off x="1469036" y="4333332"/>
                  <a:ext cx="337516" cy="672736"/>
                </a:xfrm>
                <a:custGeom>
                  <a:avLst/>
                  <a:gdLst/>
                  <a:ahLst/>
                  <a:cxnLst>
                    <a:cxn ang="0">
                      <a:pos x="0" y="62"/>
                    </a:cxn>
                    <a:cxn ang="0">
                      <a:pos x="62" y="124"/>
                    </a:cxn>
                    <a:cxn ang="0">
                      <a:pos x="62" y="0"/>
                    </a:cxn>
                    <a:cxn ang="0">
                      <a:pos x="0" y="62"/>
                    </a:cxn>
                  </a:cxnLst>
                  <a:rect l="0" t="0" r="r" b="b"/>
                  <a:pathLst>
                    <a:path w="62" h="124">
                      <a:moveTo>
                        <a:pt x="0" y="62"/>
                      </a:moveTo>
                      <a:cubicBezTo>
                        <a:pt x="0" y="96"/>
                        <a:pt x="28" y="124"/>
                        <a:pt x="62" y="124"/>
                      </a:cubicBezTo>
                      <a:cubicBezTo>
                        <a:pt x="62" y="0"/>
                        <a:pt x="62" y="0"/>
                        <a:pt x="62" y="0"/>
                      </a:cubicBezTo>
                      <a:cubicBezTo>
                        <a:pt x="28" y="0"/>
                        <a:pt x="0" y="28"/>
                        <a:pt x="0" y="62"/>
                      </a:cubicBezTo>
                      <a:close/>
                    </a:path>
                  </a:pathLst>
                </a:custGeom>
                <a:gradFill>
                  <a:gsLst>
                    <a:gs pos="0">
                      <a:schemeClr val="bg1">
                        <a:lumMod val="65000"/>
                      </a:schemeClr>
                    </a:gs>
                    <a:gs pos="100000">
                      <a:srgbClr val="939598">
                        <a:tint val="23500"/>
                        <a:satMod val="160000"/>
                      </a:srgbClr>
                    </a:gs>
                  </a:gsLst>
                  <a:lin ang="42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2803"/>
                <p:cNvSpPr>
                  <a:spLocks/>
                </p:cNvSpPr>
                <p:nvPr/>
              </p:nvSpPr>
              <p:spPr bwMode="auto">
                <a:xfrm>
                  <a:off x="1806550" y="4002704"/>
                  <a:ext cx="335220" cy="1329399"/>
                </a:xfrm>
                <a:custGeom>
                  <a:avLst/>
                  <a:gdLst/>
                  <a:ahLst/>
                  <a:cxnLst>
                    <a:cxn ang="0">
                      <a:pos x="62" y="123"/>
                    </a:cxn>
                    <a:cxn ang="0">
                      <a:pos x="0" y="0"/>
                    </a:cxn>
                    <a:cxn ang="0">
                      <a:pos x="0" y="245"/>
                    </a:cxn>
                    <a:cxn ang="0">
                      <a:pos x="62" y="123"/>
                    </a:cxn>
                  </a:cxnLst>
                  <a:rect l="0" t="0" r="r" b="b"/>
                  <a:pathLst>
                    <a:path w="62" h="245">
                      <a:moveTo>
                        <a:pt x="62" y="123"/>
                      </a:moveTo>
                      <a:cubicBezTo>
                        <a:pt x="62" y="55"/>
                        <a:pt x="34" y="0"/>
                        <a:pt x="0" y="0"/>
                      </a:cubicBezTo>
                      <a:cubicBezTo>
                        <a:pt x="0" y="245"/>
                        <a:pt x="0" y="245"/>
                        <a:pt x="0" y="245"/>
                      </a:cubicBezTo>
                      <a:cubicBezTo>
                        <a:pt x="34" y="245"/>
                        <a:pt x="62" y="190"/>
                        <a:pt x="62" y="123"/>
                      </a:cubicBezTo>
                      <a:close/>
                    </a:path>
                  </a:pathLst>
                </a:custGeom>
                <a:solidFill>
                  <a:schemeClr val="tx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2" name="Freeform 2804"/>
                <p:cNvSpPr>
                  <a:spLocks/>
                </p:cNvSpPr>
                <p:nvPr/>
              </p:nvSpPr>
              <p:spPr bwMode="auto">
                <a:xfrm>
                  <a:off x="1806550" y="4041737"/>
                  <a:ext cx="319148" cy="1258221"/>
                </a:xfrm>
                <a:custGeom>
                  <a:avLst/>
                  <a:gdLst/>
                  <a:ahLst/>
                  <a:cxnLst>
                    <a:cxn ang="0">
                      <a:pos x="59" y="116"/>
                    </a:cxn>
                    <a:cxn ang="0">
                      <a:pos x="0" y="0"/>
                    </a:cxn>
                    <a:cxn ang="0">
                      <a:pos x="0" y="232"/>
                    </a:cxn>
                    <a:cxn ang="0">
                      <a:pos x="59" y="116"/>
                    </a:cxn>
                  </a:cxnLst>
                  <a:rect l="0" t="0" r="r" b="b"/>
                  <a:pathLst>
                    <a:path w="59" h="232">
                      <a:moveTo>
                        <a:pt x="59" y="116"/>
                      </a:moveTo>
                      <a:cubicBezTo>
                        <a:pt x="59" y="52"/>
                        <a:pt x="33" y="0"/>
                        <a:pt x="0" y="0"/>
                      </a:cubicBezTo>
                      <a:cubicBezTo>
                        <a:pt x="0" y="232"/>
                        <a:pt x="0" y="232"/>
                        <a:pt x="0" y="232"/>
                      </a:cubicBezTo>
                      <a:cubicBezTo>
                        <a:pt x="33" y="232"/>
                        <a:pt x="59" y="180"/>
                        <a:pt x="59" y="1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3" name="Freeform 2805"/>
                <p:cNvSpPr>
                  <a:spLocks/>
                </p:cNvSpPr>
                <p:nvPr/>
              </p:nvSpPr>
              <p:spPr bwMode="auto">
                <a:xfrm>
                  <a:off x="1806550" y="4154242"/>
                  <a:ext cx="264044" cy="1030916"/>
                </a:xfrm>
                <a:custGeom>
                  <a:avLst/>
                  <a:gdLst/>
                  <a:ahLst/>
                  <a:cxnLst>
                    <a:cxn ang="0">
                      <a:pos x="49" y="95"/>
                    </a:cxn>
                    <a:cxn ang="0">
                      <a:pos x="0" y="0"/>
                    </a:cxn>
                    <a:cxn ang="0">
                      <a:pos x="0" y="190"/>
                    </a:cxn>
                    <a:cxn ang="0">
                      <a:pos x="49" y="95"/>
                    </a:cxn>
                  </a:cxnLst>
                  <a:rect l="0" t="0" r="r" b="b"/>
                  <a:pathLst>
                    <a:path w="49" h="190">
                      <a:moveTo>
                        <a:pt x="49" y="95"/>
                      </a:moveTo>
                      <a:cubicBezTo>
                        <a:pt x="49" y="42"/>
                        <a:pt x="27" y="0"/>
                        <a:pt x="0" y="0"/>
                      </a:cubicBezTo>
                      <a:cubicBezTo>
                        <a:pt x="0" y="190"/>
                        <a:pt x="0" y="190"/>
                        <a:pt x="0" y="190"/>
                      </a:cubicBezTo>
                      <a:cubicBezTo>
                        <a:pt x="27" y="190"/>
                        <a:pt x="49" y="147"/>
                        <a:pt x="49" y="95"/>
                      </a:cubicBezTo>
                      <a:close/>
                    </a:path>
                  </a:pathLst>
                </a:custGeom>
                <a:solidFill>
                  <a:schemeClr val="accent2"/>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 name="Freeform 2806"/>
                <p:cNvSpPr>
                  <a:spLocks/>
                </p:cNvSpPr>
                <p:nvPr/>
              </p:nvSpPr>
              <p:spPr bwMode="auto">
                <a:xfrm>
                  <a:off x="1806550" y="4333332"/>
                  <a:ext cx="172203" cy="672736"/>
                </a:xfrm>
                <a:custGeom>
                  <a:avLst/>
                  <a:gdLst/>
                  <a:ahLst/>
                  <a:cxnLst>
                    <a:cxn ang="0">
                      <a:pos x="32" y="62"/>
                    </a:cxn>
                    <a:cxn ang="0">
                      <a:pos x="0" y="0"/>
                    </a:cxn>
                    <a:cxn ang="0">
                      <a:pos x="0" y="124"/>
                    </a:cxn>
                    <a:cxn ang="0">
                      <a:pos x="32" y="62"/>
                    </a:cxn>
                  </a:cxnLst>
                  <a:rect l="0" t="0" r="r" b="b"/>
                  <a:pathLst>
                    <a:path w="32" h="124">
                      <a:moveTo>
                        <a:pt x="32" y="62"/>
                      </a:moveTo>
                      <a:cubicBezTo>
                        <a:pt x="32" y="27"/>
                        <a:pt x="17" y="0"/>
                        <a:pt x="0" y="0"/>
                      </a:cubicBezTo>
                      <a:cubicBezTo>
                        <a:pt x="0" y="124"/>
                        <a:pt x="0" y="124"/>
                        <a:pt x="0" y="124"/>
                      </a:cubicBezTo>
                      <a:cubicBezTo>
                        <a:pt x="17" y="124"/>
                        <a:pt x="32" y="96"/>
                        <a:pt x="32" y="62"/>
                      </a:cubicBezTo>
                      <a:close/>
                    </a:path>
                  </a:pathLst>
                </a:custGeom>
                <a:gradFill>
                  <a:gsLst>
                    <a:gs pos="0">
                      <a:srgbClr val="6D6F71">
                        <a:shade val="30000"/>
                        <a:satMod val="115000"/>
                      </a:srgbClr>
                    </a:gs>
                    <a:gs pos="50000">
                      <a:srgbClr val="6D6F71">
                        <a:shade val="67500"/>
                        <a:satMod val="115000"/>
                      </a:srgbClr>
                    </a:gs>
                    <a:gs pos="100000">
                      <a:srgbClr val="6D6F71">
                        <a:shade val="100000"/>
                        <a:satMod val="115000"/>
                      </a:srgbClr>
                    </a:gs>
                  </a:gsLst>
                  <a:lin ang="90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 name="Freeform 2807"/>
                <p:cNvSpPr>
                  <a:spLocks/>
                </p:cNvSpPr>
                <p:nvPr/>
              </p:nvSpPr>
              <p:spPr bwMode="auto">
                <a:xfrm>
                  <a:off x="1615981" y="4475685"/>
                  <a:ext cx="287004" cy="383437"/>
                </a:xfrm>
                <a:custGeom>
                  <a:avLst/>
                  <a:gdLst/>
                  <a:ahLst/>
                  <a:cxnLst>
                    <a:cxn ang="0">
                      <a:pos x="35" y="1"/>
                    </a:cxn>
                    <a:cxn ang="0">
                      <a:pos x="35" y="0"/>
                    </a:cxn>
                    <a:cxn ang="0">
                      <a:pos x="0" y="36"/>
                    </a:cxn>
                    <a:cxn ang="0">
                      <a:pos x="35" y="71"/>
                    </a:cxn>
                    <a:cxn ang="0">
                      <a:pos x="35" y="71"/>
                    </a:cxn>
                    <a:cxn ang="0">
                      <a:pos x="53" y="36"/>
                    </a:cxn>
                    <a:cxn ang="0">
                      <a:pos x="35" y="1"/>
                    </a:cxn>
                  </a:cxnLst>
                  <a:rect l="0" t="0" r="r" b="b"/>
                  <a:pathLst>
                    <a:path w="53" h="71">
                      <a:moveTo>
                        <a:pt x="35" y="1"/>
                      </a:moveTo>
                      <a:cubicBezTo>
                        <a:pt x="35" y="0"/>
                        <a:pt x="35" y="0"/>
                        <a:pt x="35" y="0"/>
                      </a:cubicBezTo>
                      <a:cubicBezTo>
                        <a:pt x="15" y="0"/>
                        <a:pt x="0" y="16"/>
                        <a:pt x="0" y="36"/>
                      </a:cubicBezTo>
                      <a:cubicBezTo>
                        <a:pt x="0" y="55"/>
                        <a:pt x="15" y="71"/>
                        <a:pt x="35" y="71"/>
                      </a:cubicBezTo>
                      <a:cubicBezTo>
                        <a:pt x="35" y="71"/>
                        <a:pt x="35" y="71"/>
                        <a:pt x="35" y="71"/>
                      </a:cubicBezTo>
                      <a:cubicBezTo>
                        <a:pt x="45" y="71"/>
                        <a:pt x="53" y="55"/>
                        <a:pt x="53" y="36"/>
                      </a:cubicBezTo>
                      <a:cubicBezTo>
                        <a:pt x="53" y="16"/>
                        <a:pt x="45" y="1"/>
                        <a:pt x="35" y="1"/>
                      </a:cubicBez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 name="Oval 502"/>
                <p:cNvSpPr>
                  <a:spLocks noChangeArrowheads="1"/>
                </p:cNvSpPr>
                <p:nvPr/>
              </p:nvSpPr>
              <p:spPr bwMode="auto">
                <a:xfrm rot="3598664">
                  <a:off x="1666937" y="4477990"/>
                  <a:ext cx="178911" cy="257405"/>
                </a:xfrm>
                <a:prstGeom prst="ellipse">
                  <a:avLst/>
                </a:pr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sp>
            <p:nvSpPr>
              <p:cNvPr id="40" name="Rectangle 39"/>
              <p:cNvSpPr/>
              <p:nvPr/>
            </p:nvSpPr>
            <p:spPr>
              <a:xfrm flipH="1">
                <a:off x="3434419" y="863819"/>
                <a:ext cx="2970503" cy="757130"/>
              </a:xfrm>
              <a:prstGeom prst="rect">
                <a:avLst/>
              </a:prstGeom>
              <a:solidFill>
                <a:srgbClr val="3293CF"/>
              </a:solidFill>
              <a:ln>
                <a:noFill/>
              </a:ln>
              <a:effectLst>
                <a:outerShdw blurRad="50800" dist="38100" dir="5400000" algn="t" rotWithShape="0">
                  <a:prstClr val="black">
                    <a:alpha val="40000"/>
                  </a:prstClr>
                </a:outerShdw>
              </a:effectLst>
            </p:spPr>
            <p:txBody>
              <a:bodyPr wrap="square">
                <a:spAutoFit/>
              </a:bodyPr>
              <a:lstStyle/>
              <a:p>
                <a:pPr lvl="0" algn="ctr">
                  <a:lnSpc>
                    <a:spcPct val="90000"/>
                  </a:lnSpc>
                  <a:buClr>
                    <a:schemeClr val="dk1"/>
                  </a:buClr>
                  <a:buSzPts val="3600"/>
                </a:pPr>
                <a:r>
                  <a:rPr lang="el-GR" sz="2400" dirty="0"/>
                  <a:t>Διδάσκουσες και διδάσκοντες</a:t>
                </a:r>
              </a:p>
            </p:txBody>
          </p:sp>
          <p:sp>
            <p:nvSpPr>
              <p:cNvPr id="47" name="Rectangle 46"/>
              <p:cNvSpPr/>
              <p:nvPr/>
            </p:nvSpPr>
            <p:spPr>
              <a:xfrm flipH="1">
                <a:off x="4396911" y="2204801"/>
                <a:ext cx="2219073" cy="646331"/>
              </a:xfrm>
              <a:prstGeom prst="rect">
                <a:avLst/>
              </a:prstGeom>
              <a:solidFill>
                <a:schemeClr val="accent4">
                  <a:lumMod val="60000"/>
                  <a:lumOff val="40000"/>
                </a:schemeClr>
              </a:solidFill>
              <a:ln>
                <a:noFill/>
              </a:ln>
              <a:effectLst>
                <a:outerShdw blurRad="50800" dist="38100" dir="5400000" algn="t" rotWithShape="0">
                  <a:prstClr val="black">
                    <a:alpha val="40000"/>
                  </a:prstClr>
                </a:outerShdw>
              </a:effectLst>
            </p:spPr>
            <p:txBody>
              <a:bodyPr wrap="square">
                <a:spAutoFit/>
              </a:bodyPr>
              <a:lstStyle/>
              <a:p>
                <a:r>
                  <a:rPr lang="el-GR" sz="3600" dirty="0" err="1">
                    <a:solidFill>
                      <a:schemeClr val="tx1"/>
                    </a:solidFill>
                  </a:rPr>
                  <a:t>ΦμεΑ</a:t>
                </a:r>
                <a:endParaRPr lang="en-US" sz="3600" dirty="0">
                  <a:solidFill>
                    <a:schemeClr val="tx1"/>
                  </a:solidFill>
                  <a:effectLst>
                    <a:outerShdw blurRad="38100" dist="38100" dir="2700000" algn="tl">
                      <a:srgbClr val="000000">
                        <a:alpha val="43137"/>
                      </a:srgbClr>
                    </a:outerShdw>
                  </a:effectLst>
                </a:endParaRPr>
              </a:p>
            </p:txBody>
          </p:sp>
          <p:sp>
            <p:nvSpPr>
              <p:cNvPr id="3" name="Δεξί βέλος 2"/>
              <p:cNvSpPr/>
              <p:nvPr/>
            </p:nvSpPr>
            <p:spPr>
              <a:xfrm rot="1086843">
                <a:off x="6498522" y="2588474"/>
                <a:ext cx="1914818" cy="651326"/>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8" name="Δεξί βέλος 27"/>
              <p:cNvSpPr/>
              <p:nvPr/>
            </p:nvSpPr>
            <p:spPr>
              <a:xfrm rot="1463177">
                <a:off x="6249650" y="1425975"/>
                <a:ext cx="1769069" cy="65132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pSp>
        <p:sp>
          <p:nvSpPr>
            <p:cNvPr id="5" name="Δεξί βέλος 29">
              <a:extLst>
                <a:ext uri="{FF2B5EF4-FFF2-40B4-BE49-F238E27FC236}">
                  <a16:creationId xmlns:a16="http://schemas.microsoft.com/office/drawing/2014/main" id="{B698D4A3-D1B5-A935-760F-297B20A61546}"/>
                </a:ext>
              </a:extLst>
            </p:cNvPr>
            <p:cNvSpPr/>
            <p:nvPr/>
          </p:nvSpPr>
          <p:spPr>
            <a:xfrm rot="20256173">
              <a:off x="5090580" y="4775609"/>
              <a:ext cx="1393023" cy="574383"/>
            </a:xfrm>
            <a:prstGeom prst="rightArrow">
              <a:avLst/>
            </a:prstGeom>
            <a:solidFill>
              <a:schemeClr val="bg1"/>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a:solidFill>
                  <a:schemeClr val="tx1"/>
                </a:solidFill>
              </a:endParaRPr>
            </a:p>
          </p:txBody>
        </p:sp>
        <p:sp>
          <p:nvSpPr>
            <p:cNvPr id="29" name="Δεξί βέλος 28"/>
            <p:cNvSpPr/>
            <p:nvPr/>
          </p:nvSpPr>
          <p:spPr>
            <a:xfrm rot="8911981">
              <a:off x="8521249" y="1816439"/>
              <a:ext cx="1769069" cy="651326"/>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a:solidFill>
                  <a:schemeClr val="tx1"/>
                </a:solidFill>
              </a:endParaRPr>
            </a:p>
          </p:txBody>
        </p:sp>
        <p:sp>
          <p:nvSpPr>
            <p:cNvPr id="37" name="Rectangle 36"/>
            <p:cNvSpPr/>
            <p:nvPr/>
          </p:nvSpPr>
          <p:spPr>
            <a:xfrm flipH="1">
              <a:off x="9992490" y="1241651"/>
              <a:ext cx="1917552" cy="757130"/>
            </a:xfrm>
            <a:prstGeom prst="rect">
              <a:avLst/>
            </a:prstGeom>
            <a:ln/>
          </p:spPr>
          <p:style>
            <a:lnRef idx="2">
              <a:schemeClr val="dk1">
                <a:shade val="15000"/>
              </a:schemeClr>
            </a:lnRef>
            <a:fillRef idx="1">
              <a:schemeClr val="dk1"/>
            </a:fillRef>
            <a:effectRef idx="0">
              <a:schemeClr val="dk1"/>
            </a:effectRef>
            <a:fontRef idx="minor">
              <a:schemeClr val="lt1"/>
            </a:fontRef>
          </p:style>
          <p:txBody>
            <a:bodyPr wrap="square">
              <a:spAutoFit/>
            </a:bodyPr>
            <a:lstStyle/>
            <a:p>
              <a:pPr lvl="0" algn="ctr">
                <a:lnSpc>
                  <a:spcPct val="90000"/>
                </a:lnSpc>
                <a:buClr>
                  <a:schemeClr val="dk1"/>
                </a:buClr>
                <a:buSzPts val="3600"/>
              </a:pPr>
              <a:r>
                <a:rPr lang="el-GR" sz="2400" dirty="0">
                  <a:solidFill>
                    <a:schemeClr val="bg1"/>
                  </a:solidFill>
                </a:rPr>
                <a:t>Διοικητικό προσωπικό</a:t>
              </a:r>
            </a:p>
          </p:txBody>
        </p:sp>
      </p:grpSp>
      <p:sp>
        <p:nvSpPr>
          <p:cNvPr id="7" name="Δεξί βέλος 29">
            <a:extLst>
              <a:ext uri="{FF2B5EF4-FFF2-40B4-BE49-F238E27FC236}">
                <a16:creationId xmlns:a16="http://schemas.microsoft.com/office/drawing/2014/main" id="{E38FCE4B-F70A-1C8F-AB34-164718B56A7A}"/>
              </a:ext>
            </a:extLst>
          </p:cNvPr>
          <p:cNvSpPr/>
          <p:nvPr/>
        </p:nvSpPr>
        <p:spPr>
          <a:xfrm rot="20256173">
            <a:off x="4005940" y="4082683"/>
            <a:ext cx="1677146" cy="825023"/>
          </a:xfrm>
          <a:prstGeom prst="rightArrow">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dirty="0">
              <a:solidFill>
                <a:schemeClr val="tx1"/>
              </a:solidFill>
            </a:endParaRPr>
          </a:p>
        </p:txBody>
      </p:sp>
      <p:sp>
        <p:nvSpPr>
          <p:cNvPr id="8" name="Rectangle 44">
            <a:extLst>
              <a:ext uri="{FF2B5EF4-FFF2-40B4-BE49-F238E27FC236}">
                <a16:creationId xmlns:a16="http://schemas.microsoft.com/office/drawing/2014/main" id="{284AA8B0-B097-C2F3-EBF3-AA19B257192C}"/>
              </a:ext>
            </a:extLst>
          </p:cNvPr>
          <p:cNvSpPr/>
          <p:nvPr/>
        </p:nvSpPr>
        <p:spPr>
          <a:xfrm flipH="1">
            <a:off x="2943395" y="5424643"/>
            <a:ext cx="2407464" cy="46166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algn="ctr">
              <a:buClr>
                <a:schemeClr val="dk1"/>
              </a:buClr>
              <a:buSzPts val="3600"/>
            </a:pPr>
            <a:r>
              <a:rPr lang="el-GR" sz="2400" dirty="0">
                <a:solidFill>
                  <a:schemeClr val="tx1"/>
                </a:solidFill>
              </a:rPr>
              <a:t>Εθελόντριες/</a:t>
            </a:r>
            <a:r>
              <a:rPr lang="el-GR" sz="2400" dirty="0" err="1">
                <a:solidFill>
                  <a:schemeClr val="tx1"/>
                </a:solidFill>
              </a:rPr>
              <a:t>ές</a:t>
            </a:r>
            <a:endParaRPr lang="el-GR" sz="2400" dirty="0">
              <a:solidFill>
                <a:schemeClr val="tx1"/>
              </a:solidFill>
            </a:endParaRPr>
          </a:p>
        </p:txBody>
      </p:sp>
    </p:spTree>
    <p:extLst>
      <p:ext uri="{BB962C8B-B14F-4D97-AF65-F5344CB8AC3E}">
        <p14:creationId xmlns:p14="http://schemas.microsoft.com/office/powerpoint/2010/main" val="1817163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72640" y="731520"/>
            <a:ext cx="7284720" cy="5789537"/>
            <a:chOff x="3866486" y="1355734"/>
            <a:chExt cx="4459029" cy="4178713"/>
          </a:xfrm>
        </p:grpSpPr>
        <p:sp>
          <p:nvSpPr>
            <p:cNvPr id="55" name="Freeform 54"/>
            <p:cNvSpPr/>
            <p:nvPr/>
          </p:nvSpPr>
          <p:spPr>
            <a:xfrm>
              <a:off x="3866486" y="2640769"/>
              <a:ext cx="2116129" cy="2893678"/>
            </a:xfrm>
            <a:custGeom>
              <a:avLst/>
              <a:gdLst>
                <a:gd name="connsiteX0" fmla="*/ 956854 w 1399483"/>
                <a:gd name="connsiteY0" fmla="*/ 0 h 1913708"/>
                <a:gd name="connsiteX1" fmla="*/ 1329305 w 1399483"/>
                <a:gd name="connsiteY1" fmla="*/ 75194 h 1913708"/>
                <a:gd name="connsiteX2" fmla="*/ 1399483 w 1399483"/>
                <a:gd name="connsiteY2" fmla="*/ 109001 h 1913708"/>
                <a:gd name="connsiteX3" fmla="*/ 1314604 w 1399483"/>
                <a:gd name="connsiteY3" fmla="*/ 174068 h 1913708"/>
                <a:gd name="connsiteX4" fmla="*/ 956854 w 1399483"/>
                <a:gd name="connsiteY4" fmla="*/ 956855 h 1913708"/>
                <a:gd name="connsiteX5" fmla="*/ 958129 w 1399483"/>
                <a:gd name="connsiteY5" fmla="*/ 982104 h 1913708"/>
                <a:gd name="connsiteX6" fmla="*/ 958130 w 1399483"/>
                <a:gd name="connsiteY6" fmla="*/ 982104 h 1913708"/>
                <a:gd name="connsiteX7" fmla="*/ 962200 w 1399483"/>
                <a:gd name="connsiteY7" fmla="*/ 1062700 h 1913708"/>
                <a:gd name="connsiteX8" fmla="*/ 1324045 w 1399483"/>
                <a:gd name="connsiteY8" fmla="*/ 1747721 h 1913708"/>
                <a:gd name="connsiteX9" fmla="*/ 1399377 w 1399483"/>
                <a:gd name="connsiteY9" fmla="*/ 1804758 h 1913708"/>
                <a:gd name="connsiteX10" fmla="*/ 1329305 w 1399483"/>
                <a:gd name="connsiteY10" fmla="*/ 1838514 h 1913708"/>
                <a:gd name="connsiteX11" fmla="*/ 956854 w 1399483"/>
                <a:gd name="connsiteY11" fmla="*/ 1913708 h 1913708"/>
                <a:gd name="connsiteX12" fmla="*/ 0 w 1399483"/>
                <a:gd name="connsiteY12" fmla="*/ 956854 h 1913708"/>
                <a:gd name="connsiteX13" fmla="*/ 956854 w 1399483"/>
                <a:gd name="connsiteY13" fmla="*/ 0 h 191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9483" h="1913708">
                  <a:moveTo>
                    <a:pt x="956854" y="0"/>
                  </a:moveTo>
                  <a:cubicBezTo>
                    <a:pt x="1088968" y="0"/>
                    <a:pt x="1214829" y="26775"/>
                    <a:pt x="1329305" y="75194"/>
                  </a:cubicBezTo>
                  <a:lnTo>
                    <a:pt x="1399483" y="109001"/>
                  </a:lnTo>
                  <a:lnTo>
                    <a:pt x="1314604" y="174068"/>
                  </a:lnTo>
                  <a:cubicBezTo>
                    <a:pt x="1095471" y="363888"/>
                    <a:pt x="956854" y="644184"/>
                    <a:pt x="956854" y="956855"/>
                  </a:cubicBezTo>
                  <a:lnTo>
                    <a:pt x="958129" y="982104"/>
                  </a:lnTo>
                  <a:lnTo>
                    <a:pt x="958130" y="982104"/>
                  </a:lnTo>
                  <a:lnTo>
                    <a:pt x="962200" y="1062700"/>
                  </a:lnTo>
                  <a:cubicBezTo>
                    <a:pt x="990033" y="1336762"/>
                    <a:pt x="1124766" y="1579220"/>
                    <a:pt x="1324045" y="1747721"/>
                  </a:cubicBezTo>
                  <a:lnTo>
                    <a:pt x="1399377" y="1804758"/>
                  </a:lnTo>
                  <a:lnTo>
                    <a:pt x="1329305" y="1838514"/>
                  </a:lnTo>
                  <a:cubicBezTo>
                    <a:pt x="1214829" y="1886933"/>
                    <a:pt x="1088968" y="1913708"/>
                    <a:pt x="956854" y="1913708"/>
                  </a:cubicBezTo>
                  <a:cubicBezTo>
                    <a:pt x="428398" y="1913708"/>
                    <a:pt x="0" y="1485310"/>
                    <a:pt x="0" y="956854"/>
                  </a:cubicBezTo>
                  <a:cubicBezTo>
                    <a:pt x="0" y="428398"/>
                    <a:pt x="428398" y="0"/>
                    <a:pt x="956854"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6" name="Freeform 55"/>
            <p:cNvSpPr/>
            <p:nvPr/>
          </p:nvSpPr>
          <p:spPr>
            <a:xfrm>
              <a:off x="5436877" y="2868165"/>
              <a:ext cx="2888638" cy="2666282"/>
            </a:xfrm>
            <a:custGeom>
              <a:avLst/>
              <a:gdLst>
                <a:gd name="connsiteX0" fmla="*/ 1467058 w 1910375"/>
                <a:gd name="connsiteY0" fmla="*/ 0 h 1763322"/>
                <a:gd name="connsiteX1" fmla="*/ 1488507 w 1910375"/>
                <a:gd name="connsiteY1" fmla="*/ 13030 h 1763322"/>
                <a:gd name="connsiteX2" fmla="*/ 1910375 w 1910375"/>
                <a:gd name="connsiteY2" fmla="*/ 806468 h 1763322"/>
                <a:gd name="connsiteX3" fmla="*/ 953521 w 1910375"/>
                <a:gd name="connsiteY3" fmla="*/ 1763322 h 1763322"/>
                <a:gd name="connsiteX4" fmla="*/ 1607 w 1910375"/>
                <a:gd name="connsiteY4" fmla="*/ 904301 h 1763322"/>
                <a:gd name="connsiteX5" fmla="*/ 0 w 1910375"/>
                <a:gd name="connsiteY5" fmla="*/ 872480 h 1763322"/>
                <a:gd name="connsiteX6" fmla="*/ 56314 w 1910375"/>
                <a:gd name="connsiteY6" fmla="*/ 898762 h 1763322"/>
                <a:gd name="connsiteX7" fmla="*/ 435907 w 1910375"/>
                <a:gd name="connsiteY7" fmla="*/ 970569 h 1763322"/>
                <a:gd name="connsiteX8" fmla="*/ 929359 w 1910375"/>
                <a:gd name="connsiteY8" fmla="*/ 845622 h 1763322"/>
                <a:gd name="connsiteX9" fmla="*/ 952247 w 1910375"/>
                <a:gd name="connsiteY9" fmla="*/ 831718 h 1763322"/>
                <a:gd name="connsiteX10" fmla="*/ 952247 w 1910375"/>
                <a:gd name="connsiteY10" fmla="*/ 831717 h 1763322"/>
                <a:gd name="connsiteX11" fmla="*/ 1014713 w 1910375"/>
                <a:gd name="connsiteY11" fmla="*/ 793768 h 1763322"/>
                <a:gd name="connsiteX12" fmla="*/ 1462820 w 1910375"/>
                <a:gd name="connsiteY12" fmla="*/ 67189 h 1763322"/>
                <a:gd name="connsiteX13" fmla="*/ 1467058 w 1910375"/>
                <a:gd name="connsiteY13" fmla="*/ 0 h 176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375" h="1763322">
                  <a:moveTo>
                    <a:pt x="1467058" y="0"/>
                  </a:moveTo>
                  <a:lnTo>
                    <a:pt x="1488507" y="13030"/>
                  </a:lnTo>
                  <a:cubicBezTo>
                    <a:pt x="1743032" y="184983"/>
                    <a:pt x="1910375" y="476183"/>
                    <a:pt x="1910375" y="806468"/>
                  </a:cubicBezTo>
                  <a:cubicBezTo>
                    <a:pt x="1910375" y="1334924"/>
                    <a:pt x="1481977" y="1763322"/>
                    <a:pt x="953521" y="1763322"/>
                  </a:cubicBezTo>
                  <a:cubicBezTo>
                    <a:pt x="458094" y="1763322"/>
                    <a:pt x="50608" y="1386801"/>
                    <a:pt x="1607" y="904301"/>
                  </a:cubicBezTo>
                  <a:lnTo>
                    <a:pt x="0" y="872480"/>
                  </a:lnTo>
                  <a:lnTo>
                    <a:pt x="56314" y="898762"/>
                  </a:lnTo>
                  <a:cubicBezTo>
                    <a:pt x="173850" y="945109"/>
                    <a:pt x="301905" y="970569"/>
                    <a:pt x="435907" y="970569"/>
                  </a:cubicBezTo>
                  <a:cubicBezTo>
                    <a:pt x="614577" y="970569"/>
                    <a:pt x="782674" y="925307"/>
                    <a:pt x="929359" y="845622"/>
                  </a:cubicBezTo>
                  <a:lnTo>
                    <a:pt x="952247" y="831718"/>
                  </a:lnTo>
                  <a:lnTo>
                    <a:pt x="952247" y="831717"/>
                  </a:lnTo>
                  <a:lnTo>
                    <a:pt x="1014713" y="793768"/>
                  </a:lnTo>
                  <a:cubicBezTo>
                    <a:pt x="1255665" y="630984"/>
                    <a:pt x="1424401" y="369424"/>
                    <a:pt x="1462820" y="67189"/>
                  </a:cubicBezTo>
                  <a:lnTo>
                    <a:pt x="146705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56"/>
            <p:cNvSpPr/>
            <p:nvPr/>
          </p:nvSpPr>
          <p:spPr>
            <a:xfrm>
              <a:off x="4643972" y="1355734"/>
              <a:ext cx="2888638" cy="2666284"/>
            </a:xfrm>
            <a:custGeom>
              <a:avLst/>
              <a:gdLst>
                <a:gd name="connsiteX0" fmla="*/ 953521 w 1910375"/>
                <a:gd name="connsiteY0" fmla="*/ 0 h 1763323"/>
                <a:gd name="connsiteX1" fmla="*/ 1910375 w 1910375"/>
                <a:gd name="connsiteY1" fmla="*/ 956854 h 1763323"/>
                <a:gd name="connsiteX2" fmla="*/ 1488507 w 1910375"/>
                <a:gd name="connsiteY2" fmla="*/ 1750292 h 1763323"/>
                <a:gd name="connsiteX3" fmla="*/ 1467058 w 1910375"/>
                <a:gd name="connsiteY3" fmla="*/ 1763323 h 1763323"/>
                <a:gd name="connsiteX4" fmla="*/ 1462820 w 1910375"/>
                <a:gd name="connsiteY4" fmla="*/ 1696133 h 1763323"/>
                <a:gd name="connsiteX5" fmla="*/ 1014713 w 1910375"/>
                <a:gd name="connsiteY5" fmla="*/ 969554 h 1763323"/>
                <a:gd name="connsiteX6" fmla="*/ 953523 w 1910375"/>
                <a:gd name="connsiteY6" fmla="*/ 932381 h 1763323"/>
                <a:gd name="connsiteX7" fmla="*/ 953522 w 1910375"/>
                <a:gd name="connsiteY7" fmla="*/ 932381 h 1763323"/>
                <a:gd name="connsiteX8" fmla="*/ 929358 w 1910375"/>
                <a:gd name="connsiteY8" fmla="*/ 917701 h 1763323"/>
                <a:gd name="connsiteX9" fmla="*/ 435906 w 1910375"/>
                <a:gd name="connsiteY9" fmla="*/ 792754 h 1763323"/>
                <a:gd name="connsiteX10" fmla="*/ 56313 w 1910375"/>
                <a:gd name="connsiteY10" fmla="*/ 864561 h 1763323"/>
                <a:gd name="connsiteX11" fmla="*/ 0 w 1910375"/>
                <a:gd name="connsiteY11" fmla="*/ 890843 h 1763323"/>
                <a:gd name="connsiteX12" fmla="*/ 1607 w 1910375"/>
                <a:gd name="connsiteY12" fmla="*/ 859021 h 1763323"/>
                <a:gd name="connsiteX13" fmla="*/ 953521 w 1910375"/>
                <a:gd name="connsiteY13" fmla="*/ 0 h 176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375" h="1763323">
                  <a:moveTo>
                    <a:pt x="953521" y="0"/>
                  </a:moveTo>
                  <a:cubicBezTo>
                    <a:pt x="1481977" y="0"/>
                    <a:pt x="1910375" y="428398"/>
                    <a:pt x="1910375" y="956854"/>
                  </a:cubicBezTo>
                  <a:cubicBezTo>
                    <a:pt x="1910375" y="1287139"/>
                    <a:pt x="1743032" y="1578339"/>
                    <a:pt x="1488507" y="1750292"/>
                  </a:cubicBezTo>
                  <a:lnTo>
                    <a:pt x="1467058" y="1763323"/>
                  </a:lnTo>
                  <a:lnTo>
                    <a:pt x="1462820" y="1696133"/>
                  </a:lnTo>
                  <a:cubicBezTo>
                    <a:pt x="1424401" y="1393898"/>
                    <a:pt x="1255665" y="1132338"/>
                    <a:pt x="1014713" y="969554"/>
                  </a:cubicBezTo>
                  <a:lnTo>
                    <a:pt x="953523" y="932381"/>
                  </a:lnTo>
                  <a:lnTo>
                    <a:pt x="953522" y="932381"/>
                  </a:lnTo>
                  <a:lnTo>
                    <a:pt x="929358" y="917701"/>
                  </a:lnTo>
                  <a:cubicBezTo>
                    <a:pt x="782673" y="838017"/>
                    <a:pt x="614576" y="792754"/>
                    <a:pt x="435906" y="792754"/>
                  </a:cubicBezTo>
                  <a:cubicBezTo>
                    <a:pt x="301904" y="792754"/>
                    <a:pt x="173849" y="818215"/>
                    <a:pt x="56313" y="864561"/>
                  </a:cubicBezTo>
                  <a:lnTo>
                    <a:pt x="0" y="890843"/>
                  </a:lnTo>
                  <a:lnTo>
                    <a:pt x="1607" y="859021"/>
                  </a:lnTo>
                  <a:cubicBezTo>
                    <a:pt x="50608" y="376522"/>
                    <a:pt x="458094" y="0"/>
                    <a:pt x="953521"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nvGrpSpPr>
            <p:cNvPr id="58" name="Group 57"/>
            <p:cNvGrpSpPr/>
            <p:nvPr/>
          </p:nvGrpSpPr>
          <p:grpSpPr>
            <a:xfrm>
              <a:off x="6008226" y="4348410"/>
              <a:ext cx="1783326" cy="827461"/>
              <a:chOff x="6008226" y="4348410"/>
              <a:chExt cx="1783326" cy="827461"/>
            </a:xfrm>
          </p:grpSpPr>
          <p:sp>
            <p:nvSpPr>
              <p:cNvPr id="62" name="Rectangle 61"/>
              <p:cNvSpPr/>
              <p:nvPr/>
            </p:nvSpPr>
            <p:spPr>
              <a:xfrm>
                <a:off x="6445204" y="4651078"/>
                <a:ext cx="1346348" cy="372357"/>
              </a:xfrm>
              <a:prstGeom prst="rect">
                <a:avLst/>
              </a:prstGeom>
            </p:spPr>
            <p:txBody>
              <a:bodyPr wrap="none">
                <a:spAutoFit/>
              </a:bodyPr>
              <a:lstStyle/>
              <a:p>
                <a:pPr lvl="0"/>
                <a:r>
                  <a:rPr lang="el-GR" sz="2100" b="1" dirty="0">
                    <a:solidFill>
                      <a:sysClr val="windowText" lastClr="000000"/>
                    </a:solidFill>
                  </a:rPr>
                  <a:t>Δυναμικές</a:t>
                </a:r>
                <a:endParaRPr lang="el-GR" sz="2100" b="1" dirty="0">
                  <a:solidFill>
                    <a:sysClr val="windowText" lastClr="000000"/>
                  </a:solidFill>
                  <a:latin typeface="Calibri"/>
                  <a:ea typeface="Calibri"/>
                  <a:cs typeface="Calibri"/>
                  <a:sym typeface="Calibri"/>
                </a:endParaRPr>
              </a:p>
            </p:txBody>
          </p:sp>
          <p:sp>
            <p:nvSpPr>
              <p:cNvPr id="60" name="TextBox 59"/>
              <p:cNvSpPr txBox="1"/>
              <p:nvPr/>
            </p:nvSpPr>
            <p:spPr>
              <a:xfrm>
                <a:off x="6008226" y="4348410"/>
                <a:ext cx="510268" cy="827461"/>
              </a:xfrm>
              <a:prstGeom prst="rect">
                <a:avLst/>
              </a:prstGeom>
              <a:noFill/>
            </p:spPr>
            <p:txBody>
              <a:bodyPr wrap="none" rtlCol="0" anchor="ctr">
                <a:spAutoFit/>
              </a:bodyPr>
              <a:lstStyle/>
              <a:p>
                <a:pPr algn="ctr"/>
                <a:r>
                  <a:rPr lang="en-US" sz="5400" dirty="0">
                    <a:solidFill>
                      <a:sysClr val="windowText" lastClr="000000"/>
                    </a:solidFill>
                  </a:rPr>
                  <a:t>2</a:t>
                </a:r>
              </a:p>
            </p:txBody>
          </p:sp>
        </p:grpSp>
        <p:grpSp>
          <p:nvGrpSpPr>
            <p:cNvPr id="63" name="Group 62"/>
            <p:cNvGrpSpPr/>
            <p:nvPr/>
          </p:nvGrpSpPr>
          <p:grpSpPr>
            <a:xfrm>
              <a:off x="5195971" y="1568430"/>
              <a:ext cx="1740271" cy="827461"/>
              <a:chOff x="6008226" y="4348410"/>
              <a:chExt cx="1740271" cy="827461"/>
            </a:xfrm>
          </p:grpSpPr>
          <p:sp>
            <p:nvSpPr>
              <p:cNvPr id="67" name="Rectangle 66"/>
              <p:cNvSpPr/>
              <p:nvPr/>
            </p:nvSpPr>
            <p:spPr>
              <a:xfrm>
                <a:off x="6022895" y="4627168"/>
                <a:ext cx="1725602" cy="372357"/>
              </a:xfrm>
              <a:prstGeom prst="rect">
                <a:avLst/>
              </a:prstGeom>
            </p:spPr>
            <p:txBody>
              <a:bodyPr wrap="none">
                <a:spAutoFit/>
              </a:bodyPr>
              <a:lstStyle/>
              <a:p>
                <a:pPr algn="r"/>
                <a:r>
                  <a:rPr lang="el-GR" sz="2100" b="1" dirty="0">
                    <a:solidFill>
                      <a:sysClr val="windowText" lastClr="000000"/>
                    </a:solidFill>
                  </a:rPr>
                  <a:t>Πολύπλευρες</a:t>
                </a:r>
                <a:endParaRPr lang="en-US" sz="2100" b="1" dirty="0">
                  <a:solidFill>
                    <a:sysClr val="windowText" lastClr="000000"/>
                  </a:solidFill>
                </a:endParaRPr>
              </a:p>
            </p:txBody>
          </p:sp>
          <p:sp>
            <p:nvSpPr>
              <p:cNvPr id="65" name="TextBox 64"/>
              <p:cNvSpPr txBox="1"/>
              <p:nvPr/>
            </p:nvSpPr>
            <p:spPr>
              <a:xfrm>
                <a:off x="6008226" y="4348410"/>
                <a:ext cx="510268" cy="827461"/>
              </a:xfrm>
              <a:prstGeom prst="rect">
                <a:avLst/>
              </a:prstGeom>
              <a:noFill/>
            </p:spPr>
            <p:txBody>
              <a:bodyPr wrap="none" rtlCol="0" anchor="ctr">
                <a:spAutoFit/>
              </a:bodyPr>
              <a:lstStyle/>
              <a:p>
                <a:pPr algn="ctr"/>
                <a:r>
                  <a:rPr lang="en-US" sz="5400" dirty="0">
                    <a:solidFill>
                      <a:sysClr val="windowText" lastClr="000000"/>
                    </a:solidFill>
                  </a:rPr>
                  <a:t>1</a:t>
                </a:r>
              </a:p>
            </p:txBody>
          </p:sp>
        </p:grpSp>
        <p:grpSp>
          <p:nvGrpSpPr>
            <p:cNvPr id="68" name="Group 67"/>
            <p:cNvGrpSpPr/>
            <p:nvPr/>
          </p:nvGrpSpPr>
          <p:grpSpPr>
            <a:xfrm>
              <a:off x="4536169" y="2608587"/>
              <a:ext cx="914936" cy="2722512"/>
              <a:chOff x="6043932" y="514639"/>
              <a:chExt cx="914936" cy="2722512"/>
            </a:xfrm>
          </p:grpSpPr>
          <p:sp>
            <p:nvSpPr>
              <p:cNvPr id="73" name="Rectangle 72"/>
              <p:cNvSpPr/>
              <p:nvPr/>
            </p:nvSpPr>
            <p:spPr>
              <a:xfrm rot="16200000">
                <a:off x="4986620" y="1807481"/>
                <a:ext cx="2486982" cy="372357"/>
              </a:xfrm>
              <a:prstGeom prst="rect">
                <a:avLst/>
              </a:prstGeom>
            </p:spPr>
            <p:txBody>
              <a:bodyPr wrap="none">
                <a:spAutoFit/>
              </a:bodyPr>
              <a:lstStyle/>
              <a:p>
                <a:pPr lvl="0" algn="ctr"/>
                <a:r>
                  <a:rPr lang="el-GR" sz="2100" b="1" dirty="0">
                    <a:solidFill>
                      <a:sysClr val="windowText" lastClr="000000"/>
                    </a:solidFill>
                  </a:rPr>
                  <a:t>Διεπιστημονικότητα</a:t>
                </a:r>
                <a:endParaRPr lang="el-GR" sz="2100" dirty="0">
                  <a:solidFill>
                    <a:sysClr val="windowText" lastClr="000000"/>
                  </a:solidFill>
                </a:endParaRPr>
              </a:p>
            </p:txBody>
          </p:sp>
          <p:sp>
            <p:nvSpPr>
              <p:cNvPr id="71" name="TextBox 70"/>
              <p:cNvSpPr txBox="1"/>
              <p:nvPr/>
            </p:nvSpPr>
            <p:spPr>
              <a:xfrm>
                <a:off x="6448600" y="514639"/>
                <a:ext cx="510268" cy="827461"/>
              </a:xfrm>
              <a:prstGeom prst="rect">
                <a:avLst/>
              </a:prstGeom>
              <a:noFill/>
            </p:spPr>
            <p:txBody>
              <a:bodyPr wrap="none" rtlCol="0" anchor="ctr">
                <a:spAutoFit/>
              </a:bodyPr>
              <a:lstStyle/>
              <a:p>
                <a:pPr algn="ctr"/>
                <a:r>
                  <a:rPr lang="en-US" sz="5400" dirty="0">
                    <a:solidFill>
                      <a:sysClr val="windowText" lastClr="000000"/>
                    </a:solidFill>
                  </a:rPr>
                  <a:t>3</a:t>
                </a:r>
              </a:p>
            </p:txBody>
          </p:sp>
        </p:grpSp>
      </p:grpSp>
      <p:sp>
        <p:nvSpPr>
          <p:cNvPr id="30" name="Google Shape;507;p11"/>
          <p:cNvSpPr txBox="1">
            <a:spLocks/>
          </p:cNvSpPr>
          <p:nvPr/>
        </p:nvSpPr>
        <p:spPr>
          <a:xfrm>
            <a:off x="1" y="9185"/>
            <a:ext cx="12191999" cy="784754"/>
          </a:xfrm>
          <a:prstGeom prst="rect">
            <a:avLst/>
          </a:prstGeom>
          <a:solidFill>
            <a:schemeClr val="accent2">
              <a:lumMod val="40000"/>
              <a:lumOff val="60000"/>
            </a:schemeClr>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90000"/>
              </a:lnSpc>
              <a:spcBef>
                <a:spcPts val="0"/>
              </a:spcBef>
              <a:buClr>
                <a:schemeClr val="dk1"/>
              </a:buClr>
              <a:buSzPts val="3600"/>
              <a:buFont typeface="Arial"/>
              <a:buNone/>
            </a:pPr>
            <a:r>
              <a:rPr lang="el-GR" sz="3600" b="1" dirty="0">
                <a:solidFill>
                  <a:schemeClr val="tx1"/>
                </a:solidFill>
                <a:effectLst/>
                <a:latin typeface="Arial"/>
                <a:ea typeface="Arial"/>
                <a:cs typeface="Arial"/>
              </a:rPr>
              <a:t>Υ</a:t>
            </a:r>
            <a:r>
              <a:rPr lang="el-GR" sz="3600" b="1" dirty="0">
                <a:solidFill>
                  <a:schemeClr val="tx1"/>
                </a:solidFill>
                <a:effectLst/>
                <a:latin typeface="Arial"/>
                <a:ea typeface="Arial"/>
                <a:cs typeface="Arial"/>
                <a:sym typeface="Arial"/>
              </a:rPr>
              <a:t>πηρεσίες εξ αποστάσεως &amp; δια ζώσης</a:t>
            </a:r>
            <a:endParaRPr lang="el-GR" sz="3600" dirty="0">
              <a:solidFill>
                <a:schemeClr val="tx1"/>
              </a:solidFill>
              <a:effectLst/>
            </a:endParaRPr>
          </a:p>
        </p:txBody>
      </p:sp>
    </p:spTree>
    <p:extLst>
      <p:ext uri="{BB962C8B-B14F-4D97-AF65-F5344CB8AC3E}">
        <p14:creationId xmlns:p14="http://schemas.microsoft.com/office/powerpoint/2010/main" val="339506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grpSp>
        <p:nvGrpSpPr>
          <p:cNvPr id="27" name="Ομάδα 26">
            <a:extLst>
              <a:ext uri="{FF2B5EF4-FFF2-40B4-BE49-F238E27FC236}">
                <a16:creationId xmlns:a16="http://schemas.microsoft.com/office/drawing/2014/main" id="{92F788F5-7D51-3E61-ADC2-FF1AEA224C05}"/>
              </a:ext>
            </a:extLst>
          </p:cNvPr>
          <p:cNvGrpSpPr/>
          <p:nvPr/>
        </p:nvGrpSpPr>
        <p:grpSpPr>
          <a:xfrm>
            <a:off x="1000855" y="1194699"/>
            <a:ext cx="11039455" cy="5773054"/>
            <a:chOff x="1033851" y="90183"/>
            <a:chExt cx="11681165" cy="6413764"/>
          </a:xfrm>
        </p:grpSpPr>
        <p:grpSp>
          <p:nvGrpSpPr>
            <p:cNvPr id="28" name="Ομάδα 27">
              <a:extLst>
                <a:ext uri="{FF2B5EF4-FFF2-40B4-BE49-F238E27FC236}">
                  <a16:creationId xmlns:a16="http://schemas.microsoft.com/office/drawing/2014/main" id="{27D6B1AA-77D7-474E-A3E5-EC2EC63BAAD6}"/>
                </a:ext>
              </a:extLst>
            </p:cNvPr>
            <p:cNvGrpSpPr/>
            <p:nvPr/>
          </p:nvGrpSpPr>
          <p:grpSpPr>
            <a:xfrm>
              <a:off x="1033851" y="90183"/>
              <a:ext cx="11681165" cy="6218955"/>
              <a:chOff x="1275012" y="1136430"/>
              <a:chExt cx="11681165" cy="6218955"/>
            </a:xfrm>
          </p:grpSpPr>
          <p:sp>
            <p:nvSpPr>
              <p:cNvPr id="35" name="Shape">
                <a:extLst>
                  <a:ext uri="{FF2B5EF4-FFF2-40B4-BE49-F238E27FC236}">
                    <a16:creationId xmlns:a16="http://schemas.microsoft.com/office/drawing/2014/main" id="{30C24DCD-CABD-E903-921E-6989CB582C8F}"/>
                  </a:ext>
                </a:extLst>
              </p:cNvPr>
              <p:cNvSpPr/>
              <p:nvPr/>
            </p:nvSpPr>
            <p:spPr>
              <a:xfrm>
                <a:off x="1275012" y="1218899"/>
                <a:ext cx="2426130" cy="1190209"/>
              </a:xfrm>
              <a:custGeom>
                <a:avLst/>
                <a:gdLst/>
                <a:ahLst/>
                <a:cxnLst>
                  <a:cxn ang="0">
                    <a:pos x="wd2" y="hd2"/>
                  </a:cxn>
                  <a:cxn ang="5400000">
                    <a:pos x="wd2" y="hd2"/>
                  </a:cxn>
                  <a:cxn ang="10800000">
                    <a:pos x="wd2" y="hd2"/>
                  </a:cxn>
                  <a:cxn ang="16200000">
                    <a:pos x="wd2" y="hd2"/>
                  </a:cxn>
                </a:cxnLst>
                <a:rect l="0" t="0" r="r" b="b"/>
                <a:pathLst>
                  <a:path w="21527" h="21600" extrusionOk="0">
                    <a:moveTo>
                      <a:pt x="12741" y="19901"/>
                    </a:moveTo>
                    <a:cubicBezTo>
                      <a:pt x="12398" y="19901"/>
                      <a:pt x="12101" y="20108"/>
                      <a:pt x="11987" y="20406"/>
                    </a:cubicBezTo>
                    <a:lnTo>
                      <a:pt x="4270" y="20406"/>
                    </a:lnTo>
                    <a:cubicBezTo>
                      <a:pt x="2306" y="20406"/>
                      <a:pt x="708" y="18800"/>
                      <a:pt x="708" y="16826"/>
                    </a:cubicBezTo>
                    <a:lnTo>
                      <a:pt x="708" y="4270"/>
                    </a:lnTo>
                    <a:cubicBezTo>
                      <a:pt x="708" y="2295"/>
                      <a:pt x="2306" y="689"/>
                      <a:pt x="4270" y="689"/>
                    </a:cubicBezTo>
                    <a:lnTo>
                      <a:pt x="16759" y="689"/>
                    </a:lnTo>
                    <a:cubicBezTo>
                      <a:pt x="18723" y="689"/>
                      <a:pt x="20321" y="2295"/>
                      <a:pt x="20321" y="4270"/>
                    </a:cubicBezTo>
                    <a:lnTo>
                      <a:pt x="20321" y="11179"/>
                    </a:lnTo>
                    <a:lnTo>
                      <a:pt x="20070" y="11179"/>
                    </a:lnTo>
                    <a:cubicBezTo>
                      <a:pt x="19842" y="11179"/>
                      <a:pt x="19728" y="11408"/>
                      <a:pt x="19819" y="11615"/>
                    </a:cubicBezTo>
                    <a:lnTo>
                      <a:pt x="20413" y="12671"/>
                    </a:lnTo>
                    <a:cubicBezTo>
                      <a:pt x="20527" y="12854"/>
                      <a:pt x="20801" y="12854"/>
                      <a:pt x="20892" y="12671"/>
                    </a:cubicBezTo>
                    <a:lnTo>
                      <a:pt x="21486" y="11615"/>
                    </a:lnTo>
                    <a:cubicBezTo>
                      <a:pt x="21600" y="11431"/>
                      <a:pt x="21463" y="11179"/>
                      <a:pt x="21235" y="11179"/>
                    </a:cubicBezTo>
                    <a:lnTo>
                      <a:pt x="20984" y="11179"/>
                    </a:lnTo>
                    <a:lnTo>
                      <a:pt x="20984" y="4270"/>
                    </a:lnTo>
                    <a:cubicBezTo>
                      <a:pt x="20984" y="1905"/>
                      <a:pt x="19088" y="0"/>
                      <a:pt x="16737" y="0"/>
                    </a:cubicBezTo>
                    <a:lnTo>
                      <a:pt x="4247" y="0"/>
                    </a:lnTo>
                    <a:cubicBezTo>
                      <a:pt x="1895" y="0"/>
                      <a:pt x="0" y="1905"/>
                      <a:pt x="0" y="4270"/>
                    </a:cubicBezTo>
                    <a:lnTo>
                      <a:pt x="0" y="16826"/>
                    </a:lnTo>
                    <a:cubicBezTo>
                      <a:pt x="0" y="19190"/>
                      <a:pt x="1895" y="21095"/>
                      <a:pt x="4247" y="21095"/>
                    </a:cubicBezTo>
                    <a:lnTo>
                      <a:pt x="11964" y="21095"/>
                    </a:lnTo>
                    <a:cubicBezTo>
                      <a:pt x="12101" y="21393"/>
                      <a:pt x="12375" y="21600"/>
                      <a:pt x="12718" y="21600"/>
                    </a:cubicBezTo>
                    <a:cubicBezTo>
                      <a:pt x="13175" y="21600"/>
                      <a:pt x="13563" y="21233"/>
                      <a:pt x="13563" y="20751"/>
                    </a:cubicBezTo>
                    <a:cubicBezTo>
                      <a:pt x="13563" y="20269"/>
                      <a:pt x="13197" y="19901"/>
                      <a:pt x="12741" y="19901"/>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sz="2000"/>
              </a:p>
            </p:txBody>
          </p:sp>
          <p:sp>
            <p:nvSpPr>
              <p:cNvPr id="36" name="Shape">
                <a:extLst>
                  <a:ext uri="{FF2B5EF4-FFF2-40B4-BE49-F238E27FC236}">
                    <a16:creationId xmlns:a16="http://schemas.microsoft.com/office/drawing/2014/main" id="{CD6CEAA8-E94F-3CFE-868C-FC58DBD198E5}"/>
                  </a:ext>
                </a:extLst>
              </p:cNvPr>
              <p:cNvSpPr/>
              <p:nvPr/>
            </p:nvSpPr>
            <p:spPr>
              <a:xfrm>
                <a:off x="4190281" y="1245216"/>
                <a:ext cx="2182250" cy="1015663"/>
              </a:xfrm>
              <a:custGeom>
                <a:avLst/>
                <a:gdLst/>
                <a:ahLst/>
                <a:cxnLst>
                  <a:cxn ang="0">
                    <a:pos x="wd2" y="hd2"/>
                  </a:cxn>
                  <a:cxn ang="5400000">
                    <a:pos x="wd2" y="hd2"/>
                  </a:cxn>
                  <a:cxn ang="10800000">
                    <a:pos x="wd2" y="hd2"/>
                  </a:cxn>
                  <a:cxn ang="16200000">
                    <a:pos x="wd2" y="hd2"/>
                  </a:cxn>
                </a:cxnLst>
                <a:rect l="0" t="0" r="r" b="b"/>
                <a:pathLst>
                  <a:path w="21527" h="21600" extrusionOk="0">
                    <a:moveTo>
                      <a:pt x="12672" y="19901"/>
                    </a:moveTo>
                    <a:cubicBezTo>
                      <a:pt x="12330" y="19901"/>
                      <a:pt x="12033" y="20108"/>
                      <a:pt x="11919" y="20406"/>
                    </a:cubicBezTo>
                    <a:lnTo>
                      <a:pt x="4270" y="20406"/>
                    </a:lnTo>
                    <a:cubicBezTo>
                      <a:pt x="2306" y="20406"/>
                      <a:pt x="708" y="18800"/>
                      <a:pt x="708" y="16826"/>
                    </a:cubicBezTo>
                    <a:lnTo>
                      <a:pt x="708" y="4270"/>
                    </a:lnTo>
                    <a:cubicBezTo>
                      <a:pt x="708" y="2295"/>
                      <a:pt x="2306" y="689"/>
                      <a:pt x="4270" y="689"/>
                    </a:cubicBezTo>
                    <a:lnTo>
                      <a:pt x="16759" y="689"/>
                    </a:lnTo>
                    <a:cubicBezTo>
                      <a:pt x="18723" y="689"/>
                      <a:pt x="20321" y="2295"/>
                      <a:pt x="20321" y="4270"/>
                    </a:cubicBezTo>
                    <a:lnTo>
                      <a:pt x="20321" y="11179"/>
                    </a:lnTo>
                    <a:lnTo>
                      <a:pt x="20070" y="11179"/>
                    </a:lnTo>
                    <a:cubicBezTo>
                      <a:pt x="19842" y="11179"/>
                      <a:pt x="19728" y="11408"/>
                      <a:pt x="19819" y="11615"/>
                    </a:cubicBezTo>
                    <a:lnTo>
                      <a:pt x="20413" y="12671"/>
                    </a:lnTo>
                    <a:cubicBezTo>
                      <a:pt x="20527" y="12854"/>
                      <a:pt x="20801" y="12854"/>
                      <a:pt x="20892" y="12671"/>
                    </a:cubicBezTo>
                    <a:lnTo>
                      <a:pt x="21486" y="11615"/>
                    </a:lnTo>
                    <a:cubicBezTo>
                      <a:pt x="21600" y="11431"/>
                      <a:pt x="21463" y="11179"/>
                      <a:pt x="21235" y="11179"/>
                    </a:cubicBezTo>
                    <a:lnTo>
                      <a:pt x="20984" y="11179"/>
                    </a:lnTo>
                    <a:lnTo>
                      <a:pt x="20984" y="4270"/>
                    </a:lnTo>
                    <a:cubicBezTo>
                      <a:pt x="20984" y="1905"/>
                      <a:pt x="19088" y="0"/>
                      <a:pt x="16737" y="0"/>
                    </a:cubicBezTo>
                    <a:lnTo>
                      <a:pt x="4247" y="0"/>
                    </a:lnTo>
                    <a:cubicBezTo>
                      <a:pt x="1895" y="0"/>
                      <a:pt x="0" y="1905"/>
                      <a:pt x="0" y="4270"/>
                    </a:cubicBezTo>
                    <a:lnTo>
                      <a:pt x="0" y="16826"/>
                    </a:lnTo>
                    <a:cubicBezTo>
                      <a:pt x="0" y="19190"/>
                      <a:pt x="1895" y="21095"/>
                      <a:pt x="4247" y="21095"/>
                    </a:cubicBezTo>
                    <a:lnTo>
                      <a:pt x="11896" y="21095"/>
                    </a:lnTo>
                    <a:cubicBezTo>
                      <a:pt x="12033" y="21393"/>
                      <a:pt x="12307" y="21600"/>
                      <a:pt x="12650" y="21600"/>
                    </a:cubicBezTo>
                    <a:cubicBezTo>
                      <a:pt x="13106" y="21600"/>
                      <a:pt x="13494" y="21233"/>
                      <a:pt x="13494" y="20751"/>
                    </a:cubicBezTo>
                    <a:cubicBezTo>
                      <a:pt x="13494" y="20269"/>
                      <a:pt x="13152" y="19901"/>
                      <a:pt x="12672" y="19901"/>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sz="2000"/>
              </a:p>
            </p:txBody>
          </p:sp>
          <p:sp>
            <p:nvSpPr>
              <p:cNvPr id="37" name="Shape">
                <a:extLst>
                  <a:ext uri="{FF2B5EF4-FFF2-40B4-BE49-F238E27FC236}">
                    <a16:creationId xmlns:a16="http://schemas.microsoft.com/office/drawing/2014/main" id="{99B68EDF-FA9E-F540-3922-7D8C715DD149}"/>
                  </a:ext>
                </a:extLst>
              </p:cNvPr>
              <p:cNvSpPr/>
              <p:nvPr/>
            </p:nvSpPr>
            <p:spPr>
              <a:xfrm>
                <a:off x="2814349" y="1933733"/>
                <a:ext cx="2314786" cy="1356559"/>
              </a:xfrm>
              <a:custGeom>
                <a:avLst/>
                <a:gdLst/>
                <a:ahLst/>
                <a:cxnLst>
                  <a:cxn ang="0">
                    <a:pos x="wd2" y="hd2"/>
                  </a:cxn>
                  <a:cxn ang="5400000">
                    <a:pos x="wd2" y="hd2"/>
                  </a:cxn>
                  <a:cxn ang="10800000">
                    <a:pos x="wd2" y="hd2"/>
                  </a:cxn>
                  <a:cxn ang="16200000">
                    <a:pos x="wd2" y="hd2"/>
                  </a:cxn>
                </a:cxnLst>
                <a:rect l="0" t="0" r="r" b="b"/>
                <a:pathLst>
                  <a:path w="21540" h="21600" extrusionOk="0">
                    <a:moveTo>
                      <a:pt x="20891" y="8608"/>
                    </a:moveTo>
                    <a:cubicBezTo>
                      <a:pt x="20777" y="8424"/>
                      <a:pt x="20503" y="8424"/>
                      <a:pt x="20411" y="8608"/>
                    </a:cubicBezTo>
                    <a:lnTo>
                      <a:pt x="19817" y="9664"/>
                    </a:lnTo>
                    <a:cubicBezTo>
                      <a:pt x="19703" y="9847"/>
                      <a:pt x="19840" y="10100"/>
                      <a:pt x="20069" y="10100"/>
                    </a:cubicBezTo>
                    <a:lnTo>
                      <a:pt x="20320" y="10100"/>
                    </a:lnTo>
                    <a:lnTo>
                      <a:pt x="20320" y="17331"/>
                    </a:lnTo>
                    <a:cubicBezTo>
                      <a:pt x="20320" y="19305"/>
                      <a:pt x="18720" y="20911"/>
                      <a:pt x="16754" y="20911"/>
                    </a:cubicBezTo>
                    <a:lnTo>
                      <a:pt x="4251" y="20911"/>
                    </a:lnTo>
                    <a:cubicBezTo>
                      <a:pt x="2286" y="20911"/>
                      <a:pt x="686" y="19305"/>
                      <a:pt x="686" y="17331"/>
                    </a:cubicBezTo>
                    <a:lnTo>
                      <a:pt x="686" y="4774"/>
                    </a:lnTo>
                    <a:cubicBezTo>
                      <a:pt x="686" y="2800"/>
                      <a:pt x="2286" y="1194"/>
                      <a:pt x="4251" y="1194"/>
                    </a:cubicBezTo>
                    <a:lnTo>
                      <a:pt x="12069" y="1194"/>
                    </a:lnTo>
                    <a:cubicBezTo>
                      <a:pt x="12206" y="1492"/>
                      <a:pt x="12480" y="1699"/>
                      <a:pt x="12823" y="1699"/>
                    </a:cubicBezTo>
                    <a:cubicBezTo>
                      <a:pt x="13280" y="1699"/>
                      <a:pt x="13669" y="1331"/>
                      <a:pt x="13669" y="849"/>
                    </a:cubicBezTo>
                    <a:cubicBezTo>
                      <a:pt x="13669" y="367"/>
                      <a:pt x="13303" y="0"/>
                      <a:pt x="12823" y="0"/>
                    </a:cubicBezTo>
                    <a:cubicBezTo>
                      <a:pt x="12480" y="0"/>
                      <a:pt x="12183" y="207"/>
                      <a:pt x="12069" y="505"/>
                    </a:cubicBezTo>
                    <a:lnTo>
                      <a:pt x="4251" y="505"/>
                    </a:lnTo>
                    <a:cubicBezTo>
                      <a:pt x="1897" y="505"/>
                      <a:pt x="0" y="2410"/>
                      <a:pt x="0" y="4774"/>
                    </a:cubicBezTo>
                    <a:lnTo>
                      <a:pt x="0" y="17331"/>
                    </a:lnTo>
                    <a:cubicBezTo>
                      <a:pt x="0" y="19695"/>
                      <a:pt x="1897" y="21600"/>
                      <a:pt x="4251" y="21600"/>
                    </a:cubicBezTo>
                    <a:lnTo>
                      <a:pt x="16754" y="21600"/>
                    </a:lnTo>
                    <a:cubicBezTo>
                      <a:pt x="19109" y="21600"/>
                      <a:pt x="21006" y="19695"/>
                      <a:pt x="21006" y="17331"/>
                    </a:cubicBezTo>
                    <a:lnTo>
                      <a:pt x="21006" y="10077"/>
                    </a:lnTo>
                    <a:lnTo>
                      <a:pt x="21257" y="10077"/>
                    </a:lnTo>
                    <a:cubicBezTo>
                      <a:pt x="21486" y="10077"/>
                      <a:pt x="21600" y="9847"/>
                      <a:pt x="21509" y="9641"/>
                    </a:cubicBezTo>
                    <a:lnTo>
                      <a:pt x="20891" y="8608"/>
                    </a:ln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sz="2000"/>
              </a:p>
            </p:txBody>
          </p:sp>
          <p:sp>
            <p:nvSpPr>
              <p:cNvPr id="38" name="Shape">
                <a:extLst>
                  <a:ext uri="{FF2B5EF4-FFF2-40B4-BE49-F238E27FC236}">
                    <a16:creationId xmlns:a16="http://schemas.microsoft.com/office/drawing/2014/main" id="{18EA89ED-2C33-4FA0-DB75-9E16FAEAB680}"/>
                  </a:ext>
                </a:extLst>
              </p:cNvPr>
              <p:cNvSpPr/>
              <p:nvPr/>
            </p:nvSpPr>
            <p:spPr>
              <a:xfrm rot="10800000">
                <a:off x="3107530" y="3859673"/>
                <a:ext cx="2681294" cy="1454050"/>
              </a:xfrm>
              <a:custGeom>
                <a:avLst/>
                <a:gdLst/>
                <a:ahLst/>
                <a:cxnLst>
                  <a:cxn ang="0">
                    <a:pos x="wd2" y="hd2"/>
                  </a:cxn>
                  <a:cxn ang="5400000">
                    <a:pos x="wd2" y="hd2"/>
                  </a:cxn>
                  <a:cxn ang="10800000">
                    <a:pos x="wd2" y="hd2"/>
                  </a:cxn>
                  <a:cxn ang="16200000">
                    <a:pos x="wd2" y="hd2"/>
                  </a:cxn>
                </a:cxnLst>
                <a:rect l="0" t="0" r="r" b="b"/>
                <a:pathLst>
                  <a:path w="21540" h="21600" extrusionOk="0">
                    <a:moveTo>
                      <a:pt x="20891" y="8608"/>
                    </a:moveTo>
                    <a:cubicBezTo>
                      <a:pt x="20777" y="8424"/>
                      <a:pt x="20503" y="8424"/>
                      <a:pt x="20411" y="8608"/>
                    </a:cubicBezTo>
                    <a:lnTo>
                      <a:pt x="19817" y="9664"/>
                    </a:lnTo>
                    <a:cubicBezTo>
                      <a:pt x="19703" y="9847"/>
                      <a:pt x="19840" y="10100"/>
                      <a:pt x="20069" y="10100"/>
                    </a:cubicBezTo>
                    <a:lnTo>
                      <a:pt x="20320" y="10100"/>
                    </a:lnTo>
                    <a:lnTo>
                      <a:pt x="20320" y="17331"/>
                    </a:lnTo>
                    <a:cubicBezTo>
                      <a:pt x="20320" y="19305"/>
                      <a:pt x="18720" y="20911"/>
                      <a:pt x="16754" y="20911"/>
                    </a:cubicBezTo>
                    <a:lnTo>
                      <a:pt x="4251" y="20911"/>
                    </a:lnTo>
                    <a:cubicBezTo>
                      <a:pt x="2286" y="20911"/>
                      <a:pt x="686" y="19305"/>
                      <a:pt x="686" y="17331"/>
                    </a:cubicBezTo>
                    <a:lnTo>
                      <a:pt x="686" y="4774"/>
                    </a:lnTo>
                    <a:cubicBezTo>
                      <a:pt x="686" y="2800"/>
                      <a:pt x="2286" y="1194"/>
                      <a:pt x="4251" y="1194"/>
                    </a:cubicBezTo>
                    <a:lnTo>
                      <a:pt x="11680" y="1194"/>
                    </a:lnTo>
                    <a:cubicBezTo>
                      <a:pt x="11817" y="1492"/>
                      <a:pt x="12091" y="1699"/>
                      <a:pt x="12434" y="1699"/>
                    </a:cubicBezTo>
                    <a:cubicBezTo>
                      <a:pt x="12891" y="1699"/>
                      <a:pt x="13280" y="1331"/>
                      <a:pt x="13280" y="849"/>
                    </a:cubicBezTo>
                    <a:cubicBezTo>
                      <a:pt x="13280" y="367"/>
                      <a:pt x="12914" y="0"/>
                      <a:pt x="12434" y="0"/>
                    </a:cubicBezTo>
                    <a:cubicBezTo>
                      <a:pt x="12091" y="0"/>
                      <a:pt x="11794" y="207"/>
                      <a:pt x="11680" y="505"/>
                    </a:cubicBezTo>
                    <a:lnTo>
                      <a:pt x="4251" y="505"/>
                    </a:lnTo>
                    <a:cubicBezTo>
                      <a:pt x="1897" y="505"/>
                      <a:pt x="0" y="2410"/>
                      <a:pt x="0" y="4774"/>
                    </a:cubicBezTo>
                    <a:lnTo>
                      <a:pt x="0" y="17331"/>
                    </a:lnTo>
                    <a:cubicBezTo>
                      <a:pt x="0" y="19695"/>
                      <a:pt x="1897" y="21600"/>
                      <a:pt x="4251" y="21600"/>
                    </a:cubicBezTo>
                    <a:lnTo>
                      <a:pt x="16754" y="21600"/>
                    </a:lnTo>
                    <a:cubicBezTo>
                      <a:pt x="19109" y="21600"/>
                      <a:pt x="21006" y="19695"/>
                      <a:pt x="21006" y="17331"/>
                    </a:cubicBezTo>
                    <a:lnTo>
                      <a:pt x="21006" y="10077"/>
                    </a:lnTo>
                    <a:lnTo>
                      <a:pt x="21257" y="10077"/>
                    </a:lnTo>
                    <a:cubicBezTo>
                      <a:pt x="21486" y="10077"/>
                      <a:pt x="21600" y="9847"/>
                      <a:pt x="21509" y="9641"/>
                    </a:cubicBezTo>
                    <a:lnTo>
                      <a:pt x="20891" y="8608"/>
                    </a:ln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sz="2000" dirty="0"/>
              </a:p>
            </p:txBody>
          </p:sp>
          <p:sp>
            <p:nvSpPr>
              <p:cNvPr id="39" name="TextBox 38">
                <a:extLst>
                  <a:ext uri="{FF2B5EF4-FFF2-40B4-BE49-F238E27FC236}">
                    <a16:creationId xmlns:a16="http://schemas.microsoft.com/office/drawing/2014/main" id="{21B391A2-29A2-88F0-26BD-B6800C68ABCF}"/>
                  </a:ext>
                </a:extLst>
              </p:cNvPr>
              <p:cNvSpPr txBox="1"/>
              <p:nvPr/>
            </p:nvSpPr>
            <p:spPr>
              <a:xfrm>
                <a:off x="5865400" y="2472671"/>
                <a:ext cx="2091030" cy="461665"/>
              </a:xfrm>
              <a:prstGeom prst="rect">
                <a:avLst/>
              </a:prstGeom>
              <a:noFill/>
            </p:spPr>
            <p:txBody>
              <a:bodyPr wrap="square" lIns="0" rIns="0" rtlCol="0" anchor="b">
                <a:spAutoFit/>
              </a:bodyPr>
              <a:lstStyle/>
              <a:p>
                <a:r>
                  <a:rPr lang="el-GR" sz="2000" b="1" dirty="0">
                    <a:solidFill>
                      <a:srgbClr val="000000"/>
                    </a:solidFill>
                    <a:sym typeface="Arial"/>
                  </a:rPr>
                  <a:t>Μετακίνηση</a:t>
                </a:r>
                <a:endParaRPr lang="en-US" sz="2000" b="1" noProof="1"/>
              </a:p>
            </p:txBody>
          </p:sp>
          <p:sp>
            <p:nvSpPr>
              <p:cNvPr id="40" name="TextBox 39">
                <a:extLst>
                  <a:ext uri="{FF2B5EF4-FFF2-40B4-BE49-F238E27FC236}">
                    <a16:creationId xmlns:a16="http://schemas.microsoft.com/office/drawing/2014/main" id="{29DDCAB0-9D7F-E10B-F56C-7C450AD2D906}"/>
                  </a:ext>
                </a:extLst>
              </p:cNvPr>
              <p:cNvSpPr txBox="1"/>
              <p:nvPr/>
            </p:nvSpPr>
            <p:spPr>
              <a:xfrm>
                <a:off x="4412435" y="1410935"/>
                <a:ext cx="2091030" cy="461665"/>
              </a:xfrm>
              <a:prstGeom prst="rect">
                <a:avLst/>
              </a:prstGeom>
              <a:noFill/>
            </p:spPr>
            <p:txBody>
              <a:bodyPr wrap="square" lIns="0" rIns="0" rtlCol="0" anchor="b">
                <a:spAutoFit/>
              </a:bodyPr>
              <a:lstStyle/>
              <a:p>
                <a:r>
                  <a:rPr lang="el-GR" sz="2000" b="1" noProof="1"/>
                  <a:t>Επικοινωνία</a:t>
                </a:r>
                <a:endParaRPr lang="en-US" sz="2000" b="1" noProof="1"/>
              </a:p>
            </p:txBody>
          </p:sp>
          <p:sp>
            <p:nvSpPr>
              <p:cNvPr id="41" name="TextBox 40">
                <a:extLst>
                  <a:ext uri="{FF2B5EF4-FFF2-40B4-BE49-F238E27FC236}">
                    <a16:creationId xmlns:a16="http://schemas.microsoft.com/office/drawing/2014/main" id="{3E11DA1F-BD5D-AA06-82A3-B3679408DC56}"/>
                  </a:ext>
                </a:extLst>
              </p:cNvPr>
              <p:cNvSpPr txBox="1"/>
              <p:nvPr/>
            </p:nvSpPr>
            <p:spPr>
              <a:xfrm>
                <a:off x="1329583" y="1523120"/>
                <a:ext cx="2091030" cy="424732"/>
              </a:xfrm>
              <a:prstGeom prst="rect">
                <a:avLst/>
              </a:prstGeom>
              <a:noFill/>
            </p:spPr>
            <p:txBody>
              <a:bodyPr wrap="square" lIns="0" rIns="0" rtlCol="0" anchor="b">
                <a:spAutoFit/>
              </a:bodyPr>
              <a:lstStyle/>
              <a:p>
                <a:pPr marL="0" marR="0" lvl="0" indent="0" algn="ctr" rtl="0">
                  <a:lnSpc>
                    <a:spcPct val="90000"/>
                  </a:lnSpc>
                  <a:spcBef>
                    <a:spcPts val="0"/>
                  </a:spcBef>
                  <a:spcAft>
                    <a:spcPts val="0"/>
                  </a:spcAft>
                  <a:buClr>
                    <a:srgbClr val="000000"/>
                  </a:buClr>
                  <a:buSzPts val="1600"/>
                  <a:buFont typeface="Arial"/>
                  <a:buNone/>
                </a:pPr>
                <a:r>
                  <a:rPr lang="el-GR" sz="2000" b="1" dirty="0">
                    <a:solidFill>
                      <a:srgbClr val="000000"/>
                    </a:solidFill>
                    <a:sym typeface="Arial"/>
                  </a:rPr>
                  <a:t>Ενημέρωση</a:t>
                </a:r>
                <a:endParaRPr lang="el-GR" sz="2000" b="1" dirty="0"/>
              </a:p>
            </p:txBody>
          </p:sp>
          <p:sp>
            <p:nvSpPr>
              <p:cNvPr id="42" name="TextBox 41">
                <a:extLst>
                  <a:ext uri="{FF2B5EF4-FFF2-40B4-BE49-F238E27FC236}">
                    <a16:creationId xmlns:a16="http://schemas.microsoft.com/office/drawing/2014/main" id="{C085E2B4-3C4F-C26D-2B4F-9C9BFD934B52}"/>
                  </a:ext>
                </a:extLst>
              </p:cNvPr>
              <p:cNvSpPr txBox="1"/>
              <p:nvPr/>
            </p:nvSpPr>
            <p:spPr>
              <a:xfrm>
                <a:off x="3135424" y="2175572"/>
                <a:ext cx="1691952" cy="786449"/>
              </a:xfrm>
              <a:prstGeom prst="rect">
                <a:avLst/>
              </a:prstGeom>
              <a:noFill/>
            </p:spPr>
            <p:txBody>
              <a:bodyPr wrap="square" lIns="0" rIns="0" rtlCol="0" anchor="b">
                <a:spAutoFit/>
              </a:bodyPr>
              <a:lstStyle/>
              <a:p>
                <a:r>
                  <a:rPr lang="el-GR" sz="2000" b="1" noProof="1"/>
                  <a:t>Καταγραφή αναγκών</a:t>
                </a:r>
                <a:endParaRPr lang="en-US" sz="2000" b="1" noProof="1"/>
              </a:p>
            </p:txBody>
          </p:sp>
          <p:sp>
            <p:nvSpPr>
              <p:cNvPr id="43" name="Shape">
                <a:extLst>
                  <a:ext uri="{FF2B5EF4-FFF2-40B4-BE49-F238E27FC236}">
                    <a16:creationId xmlns:a16="http://schemas.microsoft.com/office/drawing/2014/main" id="{060BEF2D-3E0F-AAD0-8E42-E83BE91F533F}"/>
                  </a:ext>
                </a:extLst>
              </p:cNvPr>
              <p:cNvSpPr/>
              <p:nvPr/>
            </p:nvSpPr>
            <p:spPr>
              <a:xfrm>
                <a:off x="5638133" y="1889460"/>
                <a:ext cx="2314786" cy="1539540"/>
              </a:xfrm>
              <a:custGeom>
                <a:avLst/>
                <a:gdLst/>
                <a:ahLst/>
                <a:cxnLst>
                  <a:cxn ang="0">
                    <a:pos x="wd2" y="hd2"/>
                  </a:cxn>
                  <a:cxn ang="5400000">
                    <a:pos x="wd2" y="hd2"/>
                  </a:cxn>
                  <a:cxn ang="10800000">
                    <a:pos x="wd2" y="hd2"/>
                  </a:cxn>
                  <a:cxn ang="16200000">
                    <a:pos x="wd2" y="hd2"/>
                  </a:cxn>
                </a:cxnLst>
                <a:rect l="0" t="0" r="r" b="b"/>
                <a:pathLst>
                  <a:path w="21540" h="21600" extrusionOk="0">
                    <a:moveTo>
                      <a:pt x="20891" y="8608"/>
                    </a:moveTo>
                    <a:cubicBezTo>
                      <a:pt x="20777" y="8424"/>
                      <a:pt x="20503" y="8424"/>
                      <a:pt x="20411" y="8608"/>
                    </a:cubicBezTo>
                    <a:lnTo>
                      <a:pt x="19817" y="9664"/>
                    </a:lnTo>
                    <a:cubicBezTo>
                      <a:pt x="19703" y="9847"/>
                      <a:pt x="19840" y="10100"/>
                      <a:pt x="20069" y="10100"/>
                    </a:cubicBezTo>
                    <a:lnTo>
                      <a:pt x="20320" y="10100"/>
                    </a:lnTo>
                    <a:lnTo>
                      <a:pt x="20320" y="17331"/>
                    </a:lnTo>
                    <a:cubicBezTo>
                      <a:pt x="20320" y="19305"/>
                      <a:pt x="18720" y="20911"/>
                      <a:pt x="16754" y="20911"/>
                    </a:cubicBezTo>
                    <a:lnTo>
                      <a:pt x="4251" y="20911"/>
                    </a:lnTo>
                    <a:cubicBezTo>
                      <a:pt x="2286" y="20911"/>
                      <a:pt x="686" y="19305"/>
                      <a:pt x="686" y="17331"/>
                    </a:cubicBezTo>
                    <a:lnTo>
                      <a:pt x="686" y="4774"/>
                    </a:lnTo>
                    <a:cubicBezTo>
                      <a:pt x="686" y="2800"/>
                      <a:pt x="2286" y="1194"/>
                      <a:pt x="4251" y="1194"/>
                    </a:cubicBezTo>
                    <a:lnTo>
                      <a:pt x="11680" y="1194"/>
                    </a:lnTo>
                    <a:cubicBezTo>
                      <a:pt x="11817" y="1492"/>
                      <a:pt x="12091" y="1699"/>
                      <a:pt x="12434" y="1699"/>
                    </a:cubicBezTo>
                    <a:cubicBezTo>
                      <a:pt x="12891" y="1699"/>
                      <a:pt x="13280" y="1331"/>
                      <a:pt x="13280" y="849"/>
                    </a:cubicBezTo>
                    <a:cubicBezTo>
                      <a:pt x="13280" y="367"/>
                      <a:pt x="12914" y="0"/>
                      <a:pt x="12434" y="0"/>
                    </a:cubicBezTo>
                    <a:cubicBezTo>
                      <a:pt x="12091" y="0"/>
                      <a:pt x="11794" y="207"/>
                      <a:pt x="11680" y="505"/>
                    </a:cubicBezTo>
                    <a:lnTo>
                      <a:pt x="4251" y="505"/>
                    </a:lnTo>
                    <a:cubicBezTo>
                      <a:pt x="1897" y="505"/>
                      <a:pt x="0" y="2410"/>
                      <a:pt x="0" y="4774"/>
                    </a:cubicBezTo>
                    <a:lnTo>
                      <a:pt x="0" y="17331"/>
                    </a:lnTo>
                    <a:cubicBezTo>
                      <a:pt x="0" y="19695"/>
                      <a:pt x="1897" y="21600"/>
                      <a:pt x="4251" y="21600"/>
                    </a:cubicBezTo>
                    <a:lnTo>
                      <a:pt x="16754" y="21600"/>
                    </a:lnTo>
                    <a:cubicBezTo>
                      <a:pt x="19109" y="21600"/>
                      <a:pt x="21006" y="19695"/>
                      <a:pt x="21006" y="17331"/>
                    </a:cubicBezTo>
                    <a:lnTo>
                      <a:pt x="21006" y="10077"/>
                    </a:lnTo>
                    <a:lnTo>
                      <a:pt x="21257" y="10077"/>
                    </a:lnTo>
                    <a:cubicBezTo>
                      <a:pt x="21486" y="10077"/>
                      <a:pt x="21600" y="9847"/>
                      <a:pt x="21509" y="9641"/>
                    </a:cubicBezTo>
                    <a:lnTo>
                      <a:pt x="20891" y="8608"/>
                    </a:ln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sz="2000"/>
              </a:p>
            </p:txBody>
          </p:sp>
          <p:sp>
            <p:nvSpPr>
              <p:cNvPr id="44" name="Shape">
                <a:extLst>
                  <a:ext uri="{FF2B5EF4-FFF2-40B4-BE49-F238E27FC236}">
                    <a16:creationId xmlns:a16="http://schemas.microsoft.com/office/drawing/2014/main" id="{07883220-CA11-3675-8883-A0A432B16157}"/>
                  </a:ext>
                </a:extLst>
              </p:cNvPr>
              <p:cNvSpPr/>
              <p:nvPr/>
            </p:nvSpPr>
            <p:spPr>
              <a:xfrm>
                <a:off x="7116638" y="1136430"/>
                <a:ext cx="2743335" cy="1374626"/>
              </a:xfrm>
              <a:custGeom>
                <a:avLst/>
                <a:gdLst/>
                <a:ahLst/>
                <a:cxnLst>
                  <a:cxn ang="0">
                    <a:pos x="wd2" y="hd2"/>
                  </a:cxn>
                  <a:cxn ang="5400000">
                    <a:pos x="wd2" y="hd2"/>
                  </a:cxn>
                  <a:cxn ang="10800000">
                    <a:pos x="wd2" y="hd2"/>
                  </a:cxn>
                  <a:cxn ang="16200000">
                    <a:pos x="wd2" y="hd2"/>
                  </a:cxn>
                </a:cxnLst>
                <a:rect l="0" t="0" r="r" b="b"/>
                <a:pathLst>
                  <a:path w="21527" h="21600" extrusionOk="0">
                    <a:moveTo>
                      <a:pt x="12741" y="19901"/>
                    </a:moveTo>
                    <a:cubicBezTo>
                      <a:pt x="12398" y="19901"/>
                      <a:pt x="12101" y="20108"/>
                      <a:pt x="11987" y="20406"/>
                    </a:cubicBezTo>
                    <a:lnTo>
                      <a:pt x="4270" y="20406"/>
                    </a:lnTo>
                    <a:cubicBezTo>
                      <a:pt x="2306" y="20406"/>
                      <a:pt x="708" y="18800"/>
                      <a:pt x="708" y="16826"/>
                    </a:cubicBezTo>
                    <a:lnTo>
                      <a:pt x="708" y="4270"/>
                    </a:lnTo>
                    <a:cubicBezTo>
                      <a:pt x="708" y="2295"/>
                      <a:pt x="2306" y="689"/>
                      <a:pt x="4270" y="689"/>
                    </a:cubicBezTo>
                    <a:lnTo>
                      <a:pt x="16759" y="689"/>
                    </a:lnTo>
                    <a:cubicBezTo>
                      <a:pt x="18723" y="689"/>
                      <a:pt x="20321" y="2295"/>
                      <a:pt x="20321" y="4270"/>
                    </a:cubicBezTo>
                    <a:lnTo>
                      <a:pt x="20321" y="11179"/>
                    </a:lnTo>
                    <a:lnTo>
                      <a:pt x="20070" y="11179"/>
                    </a:lnTo>
                    <a:cubicBezTo>
                      <a:pt x="19842" y="11179"/>
                      <a:pt x="19728" y="11408"/>
                      <a:pt x="19819" y="11615"/>
                    </a:cubicBezTo>
                    <a:lnTo>
                      <a:pt x="20413" y="12671"/>
                    </a:lnTo>
                    <a:cubicBezTo>
                      <a:pt x="20527" y="12854"/>
                      <a:pt x="20801" y="12854"/>
                      <a:pt x="20892" y="12671"/>
                    </a:cubicBezTo>
                    <a:lnTo>
                      <a:pt x="21486" y="11615"/>
                    </a:lnTo>
                    <a:cubicBezTo>
                      <a:pt x="21600" y="11431"/>
                      <a:pt x="21463" y="11179"/>
                      <a:pt x="21235" y="11179"/>
                    </a:cubicBezTo>
                    <a:lnTo>
                      <a:pt x="20984" y="11179"/>
                    </a:lnTo>
                    <a:lnTo>
                      <a:pt x="20984" y="4270"/>
                    </a:lnTo>
                    <a:cubicBezTo>
                      <a:pt x="20984" y="1905"/>
                      <a:pt x="19088" y="0"/>
                      <a:pt x="16737" y="0"/>
                    </a:cubicBezTo>
                    <a:lnTo>
                      <a:pt x="4247" y="0"/>
                    </a:lnTo>
                    <a:cubicBezTo>
                      <a:pt x="1895" y="0"/>
                      <a:pt x="0" y="1905"/>
                      <a:pt x="0" y="4270"/>
                    </a:cubicBezTo>
                    <a:lnTo>
                      <a:pt x="0" y="16826"/>
                    </a:lnTo>
                    <a:cubicBezTo>
                      <a:pt x="0" y="19190"/>
                      <a:pt x="1895" y="21095"/>
                      <a:pt x="4247" y="21095"/>
                    </a:cubicBezTo>
                    <a:lnTo>
                      <a:pt x="11964" y="21095"/>
                    </a:lnTo>
                    <a:cubicBezTo>
                      <a:pt x="12101" y="21393"/>
                      <a:pt x="12375" y="21600"/>
                      <a:pt x="12718" y="21600"/>
                    </a:cubicBezTo>
                    <a:cubicBezTo>
                      <a:pt x="13175" y="21600"/>
                      <a:pt x="13563" y="21233"/>
                      <a:pt x="13563" y="20751"/>
                    </a:cubicBezTo>
                    <a:cubicBezTo>
                      <a:pt x="13563" y="20269"/>
                      <a:pt x="13197" y="19901"/>
                      <a:pt x="12741" y="19901"/>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sz="2000"/>
              </a:p>
            </p:txBody>
          </p:sp>
          <p:sp>
            <p:nvSpPr>
              <p:cNvPr id="45" name="TextBox 44">
                <a:extLst>
                  <a:ext uri="{FF2B5EF4-FFF2-40B4-BE49-F238E27FC236}">
                    <a16:creationId xmlns:a16="http://schemas.microsoft.com/office/drawing/2014/main" id="{DE085C94-0F2F-3794-1021-A884486BCFD8}"/>
                  </a:ext>
                </a:extLst>
              </p:cNvPr>
              <p:cNvSpPr txBox="1"/>
              <p:nvPr/>
            </p:nvSpPr>
            <p:spPr>
              <a:xfrm>
                <a:off x="7284189" y="1376456"/>
                <a:ext cx="2091030" cy="718063"/>
              </a:xfrm>
              <a:prstGeom prst="rect">
                <a:avLst/>
              </a:prstGeom>
              <a:noFill/>
            </p:spPr>
            <p:txBody>
              <a:bodyPr wrap="square" lIns="0" rIns="0" rtlCol="0" anchor="b">
                <a:spAutoFit/>
              </a:bodyPr>
              <a:lstStyle/>
              <a:p>
                <a:pPr marL="0" marR="0" lvl="0" indent="0" algn="ctr" rtl="0">
                  <a:lnSpc>
                    <a:spcPct val="90000"/>
                  </a:lnSpc>
                  <a:spcBef>
                    <a:spcPts val="0"/>
                  </a:spcBef>
                  <a:spcAft>
                    <a:spcPts val="0"/>
                  </a:spcAft>
                  <a:buClr>
                    <a:srgbClr val="000000"/>
                  </a:buClr>
                  <a:buSzPts val="1600"/>
                  <a:buFont typeface="Arial"/>
                  <a:buNone/>
                </a:pPr>
                <a:r>
                  <a:rPr lang="el-GR" sz="2000" b="1" dirty="0"/>
                  <a:t>Η</a:t>
                </a:r>
                <a:r>
                  <a:rPr lang="el-GR" sz="2000" b="1" dirty="0">
                    <a:solidFill>
                      <a:srgbClr val="000000"/>
                    </a:solidFill>
                    <a:sym typeface="Arial"/>
                  </a:rPr>
                  <a:t>λεκτρονικές εφαρμογές</a:t>
                </a:r>
                <a:endParaRPr lang="el-GR" sz="2000" b="1" dirty="0"/>
              </a:p>
            </p:txBody>
          </p:sp>
          <p:sp>
            <p:nvSpPr>
              <p:cNvPr id="46" name="Shape">
                <a:extLst>
                  <a:ext uri="{FF2B5EF4-FFF2-40B4-BE49-F238E27FC236}">
                    <a16:creationId xmlns:a16="http://schemas.microsoft.com/office/drawing/2014/main" id="{266D1B41-C821-B24D-499A-25E71268A3E8}"/>
                  </a:ext>
                </a:extLst>
              </p:cNvPr>
              <p:cNvSpPr/>
              <p:nvPr/>
            </p:nvSpPr>
            <p:spPr>
              <a:xfrm>
                <a:off x="8860102" y="1933733"/>
                <a:ext cx="2215280" cy="1539540"/>
              </a:xfrm>
              <a:custGeom>
                <a:avLst/>
                <a:gdLst/>
                <a:ahLst/>
                <a:cxnLst>
                  <a:cxn ang="0">
                    <a:pos x="wd2" y="hd2"/>
                  </a:cxn>
                  <a:cxn ang="5400000">
                    <a:pos x="wd2" y="hd2"/>
                  </a:cxn>
                  <a:cxn ang="10800000">
                    <a:pos x="wd2" y="hd2"/>
                  </a:cxn>
                  <a:cxn ang="16200000">
                    <a:pos x="wd2" y="hd2"/>
                  </a:cxn>
                </a:cxnLst>
                <a:rect l="0" t="0" r="r" b="b"/>
                <a:pathLst>
                  <a:path w="21527" h="21600" extrusionOk="0">
                    <a:moveTo>
                      <a:pt x="12672" y="19901"/>
                    </a:moveTo>
                    <a:cubicBezTo>
                      <a:pt x="12330" y="19901"/>
                      <a:pt x="12033" y="20108"/>
                      <a:pt x="11919" y="20406"/>
                    </a:cubicBezTo>
                    <a:lnTo>
                      <a:pt x="4270" y="20406"/>
                    </a:lnTo>
                    <a:cubicBezTo>
                      <a:pt x="2306" y="20406"/>
                      <a:pt x="708" y="18800"/>
                      <a:pt x="708" y="16826"/>
                    </a:cubicBezTo>
                    <a:lnTo>
                      <a:pt x="708" y="4270"/>
                    </a:lnTo>
                    <a:cubicBezTo>
                      <a:pt x="708" y="2295"/>
                      <a:pt x="2306" y="689"/>
                      <a:pt x="4270" y="689"/>
                    </a:cubicBezTo>
                    <a:lnTo>
                      <a:pt x="16759" y="689"/>
                    </a:lnTo>
                    <a:cubicBezTo>
                      <a:pt x="18723" y="689"/>
                      <a:pt x="20321" y="2295"/>
                      <a:pt x="20321" y="4270"/>
                    </a:cubicBezTo>
                    <a:lnTo>
                      <a:pt x="20321" y="11179"/>
                    </a:lnTo>
                    <a:lnTo>
                      <a:pt x="20070" y="11179"/>
                    </a:lnTo>
                    <a:cubicBezTo>
                      <a:pt x="19842" y="11179"/>
                      <a:pt x="19728" y="11408"/>
                      <a:pt x="19819" y="11615"/>
                    </a:cubicBezTo>
                    <a:lnTo>
                      <a:pt x="20413" y="12671"/>
                    </a:lnTo>
                    <a:cubicBezTo>
                      <a:pt x="20527" y="12854"/>
                      <a:pt x="20801" y="12854"/>
                      <a:pt x="20892" y="12671"/>
                    </a:cubicBezTo>
                    <a:lnTo>
                      <a:pt x="21486" y="11615"/>
                    </a:lnTo>
                    <a:cubicBezTo>
                      <a:pt x="21600" y="11431"/>
                      <a:pt x="21463" y="11179"/>
                      <a:pt x="21235" y="11179"/>
                    </a:cubicBezTo>
                    <a:lnTo>
                      <a:pt x="20984" y="11179"/>
                    </a:lnTo>
                    <a:lnTo>
                      <a:pt x="20984" y="4270"/>
                    </a:lnTo>
                    <a:cubicBezTo>
                      <a:pt x="20984" y="1905"/>
                      <a:pt x="19088" y="0"/>
                      <a:pt x="16737" y="0"/>
                    </a:cubicBezTo>
                    <a:lnTo>
                      <a:pt x="4247" y="0"/>
                    </a:lnTo>
                    <a:cubicBezTo>
                      <a:pt x="1895" y="0"/>
                      <a:pt x="0" y="1905"/>
                      <a:pt x="0" y="4270"/>
                    </a:cubicBezTo>
                    <a:lnTo>
                      <a:pt x="0" y="16826"/>
                    </a:lnTo>
                    <a:cubicBezTo>
                      <a:pt x="0" y="19190"/>
                      <a:pt x="1895" y="21095"/>
                      <a:pt x="4247" y="21095"/>
                    </a:cubicBezTo>
                    <a:lnTo>
                      <a:pt x="11896" y="21095"/>
                    </a:lnTo>
                    <a:cubicBezTo>
                      <a:pt x="12033" y="21393"/>
                      <a:pt x="12307" y="21600"/>
                      <a:pt x="12650" y="21600"/>
                    </a:cubicBezTo>
                    <a:cubicBezTo>
                      <a:pt x="13106" y="21600"/>
                      <a:pt x="13494" y="21233"/>
                      <a:pt x="13494" y="20751"/>
                    </a:cubicBezTo>
                    <a:cubicBezTo>
                      <a:pt x="13494" y="20269"/>
                      <a:pt x="13152" y="19901"/>
                      <a:pt x="12672" y="19901"/>
                    </a:cubicBezTo>
                    <a:close/>
                  </a:path>
                </a:pathLst>
              </a:custGeom>
              <a:solidFill>
                <a:schemeClr val="accent2"/>
              </a:solidFill>
              <a:ln w="12700">
                <a:miter lim="400000"/>
              </a:ln>
            </p:spPr>
            <p:txBody>
              <a:bodyPr lIns="38100" tIns="38100" rIns="38100" bIns="38100" anchor="ctr"/>
              <a:lstStyle/>
              <a:p>
                <a:pPr algn="ctr">
                  <a:lnSpc>
                    <a:spcPct val="90000"/>
                  </a:lnSpc>
                  <a:buClr>
                    <a:srgbClr val="000000"/>
                  </a:buClr>
                  <a:buSzPts val="1600"/>
                </a:pPr>
                <a:r>
                  <a:rPr lang="el-GR" sz="2000" b="1" dirty="0">
                    <a:sym typeface="Arial"/>
                  </a:rPr>
                  <a:t>Υποστηρικτική τεχνολογία</a:t>
                </a:r>
                <a:endParaRPr lang="el-GR" sz="2000" b="1" dirty="0"/>
              </a:p>
            </p:txBody>
          </p:sp>
          <p:sp>
            <p:nvSpPr>
              <p:cNvPr id="47" name="Shape">
                <a:extLst>
                  <a:ext uri="{FF2B5EF4-FFF2-40B4-BE49-F238E27FC236}">
                    <a16:creationId xmlns:a16="http://schemas.microsoft.com/office/drawing/2014/main" id="{535E6924-2F37-E7B9-190E-C04CABCAFC93}"/>
                  </a:ext>
                </a:extLst>
              </p:cNvPr>
              <p:cNvSpPr/>
              <p:nvPr/>
            </p:nvSpPr>
            <p:spPr>
              <a:xfrm rot="5400000">
                <a:off x="10219632" y="2986036"/>
                <a:ext cx="2657820" cy="2609791"/>
              </a:xfrm>
              <a:custGeom>
                <a:avLst/>
                <a:gdLst/>
                <a:ahLst/>
                <a:cxnLst>
                  <a:cxn ang="0">
                    <a:pos x="wd2" y="hd2"/>
                  </a:cxn>
                  <a:cxn ang="5400000">
                    <a:pos x="wd2" y="hd2"/>
                  </a:cxn>
                  <a:cxn ang="10800000">
                    <a:pos x="wd2" y="hd2"/>
                  </a:cxn>
                  <a:cxn ang="16200000">
                    <a:pos x="wd2" y="hd2"/>
                  </a:cxn>
                </a:cxnLst>
                <a:rect l="0" t="0" r="r" b="b"/>
                <a:pathLst>
                  <a:path w="21527" h="21600" extrusionOk="0">
                    <a:moveTo>
                      <a:pt x="12741" y="19901"/>
                    </a:moveTo>
                    <a:cubicBezTo>
                      <a:pt x="12398" y="19901"/>
                      <a:pt x="12101" y="20108"/>
                      <a:pt x="11987" y="20406"/>
                    </a:cubicBezTo>
                    <a:lnTo>
                      <a:pt x="4270" y="20406"/>
                    </a:lnTo>
                    <a:cubicBezTo>
                      <a:pt x="2306" y="20406"/>
                      <a:pt x="708" y="18800"/>
                      <a:pt x="708" y="16826"/>
                    </a:cubicBezTo>
                    <a:lnTo>
                      <a:pt x="708" y="4270"/>
                    </a:lnTo>
                    <a:cubicBezTo>
                      <a:pt x="708" y="2295"/>
                      <a:pt x="2306" y="689"/>
                      <a:pt x="4270" y="689"/>
                    </a:cubicBezTo>
                    <a:lnTo>
                      <a:pt x="16759" y="689"/>
                    </a:lnTo>
                    <a:cubicBezTo>
                      <a:pt x="18723" y="689"/>
                      <a:pt x="20321" y="2295"/>
                      <a:pt x="20321" y="4270"/>
                    </a:cubicBezTo>
                    <a:lnTo>
                      <a:pt x="20321" y="11179"/>
                    </a:lnTo>
                    <a:lnTo>
                      <a:pt x="20070" y="11179"/>
                    </a:lnTo>
                    <a:cubicBezTo>
                      <a:pt x="19842" y="11179"/>
                      <a:pt x="19728" y="11408"/>
                      <a:pt x="19819" y="11615"/>
                    </a:cubicBezTo>
                    <a:lnTo>
                      <a:pt x="20413" y="12671"/>
                    </a:lnTo>
                    <a:cubicBezTo>
                      <a:pt x="20527" y="12854"/>
                      <a:pt x="20801" y="12854"/>
                      <a:pt x="20892" y="12671"/>
                    </a:cubicBezTo>
                    <a:lnTo>
                      <a:pt x="21486" y="11615"/>
                    </a:lnTo>
                    <a:cubicBezTo>
                      <a:pt x="21600" y="11431"/>
                      <a:pt x="21463" y="11179"/>
                      <a:pt x="21235" y="11179"/>
                    </a:cubicBezTo>
                    <a:lnTo>
                      <a:pt x="20984" y="11179"/>
                    </a:lnTo>
                    <a:lnTo>
                      <a:pt x="20984" y="4270"/>
                    </a:lnTo>
                    <a:cubicBezTo>
                      <a:pt x="20984" y="1905"/>
                      <a:pt x="19088" y="0"/>
                      <a:pt x="16737" y="0"/>
                    </a:cubicBezTo>
                    <a:lnTo>
                      <a:pt x="4247" y="0"/>
                    </a:lnTo>
                    <a:cubicBezTo>
                      <a:pt x="1895" y="0"/>
                      <a:pt x="0" y="1905"/>
                      <a:pt x="0" y="4270"/>
                    </a:cubicBezTo>
                    <a:lnTo>
                      <a:pt x="0" y="16826"/>
                    </a:lnTo>
                    <a:cubicBezTo>
                      <a:pt x="0" y="19190"/>
                      <a:pt x="1895" y="21095"/>
                      <a:pt x="4247" y="21095"/>
                    </a:cubicBezTo>
                    <a:lnTo>
                      <a:pt x="11964" y="21095"/>
                    </a:lnTo>
                    <a:cubicBezTo>
                      <a:pt x="12101" y="21393"/>
                      <a:pt x="12375" y="21600"/>
                      <a:pt x="12718" y="21600"/>
                    </a:cubicBezTo>
                    <a:cubicBezTo>
                      <a:pt x="13175" y="21600"/>
                      <a:pt x="13563" y="21233"/>
                      <a:pt x="13563" y="20751"/>
                    </a:cubicBezTo>
                    <a:cubicBezTo>
                      <a:pt x="13563" y="20269"/>
                      <a:pt x="13197" y="19901"/>
                      <a:pt x="12741" y="19901"/>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sz="2000"/>
              </a:p>
            </p:txBody>
          </p:sp>
          <p:sp>
            <p:nvSpPr>
              <p:cNvPr id="48" name="TextBox 47">
                <a:extLst>
                  <a:ext uri="{FF2B5EF4-FFF2-40B4-BE49-F238E27FC236}">
                    <a16:creationId xmlns:a16="http://schemas.microsoft.com/office/drawing/2014/main" id="{E2ECFB1D-4CC0-D0D9-EF2D-DB366E3231DD}"/>
                  </a:ext>
                </a:extLst>
              </p:cNvPr>
              <p:cNvSpPr txBox="1"/>
              <p:nvPr/>
            </p:nvSpPr>
            <p:spPr>
              <a:xfrm>
                <a:off x="10212842" y="4050889"/>
                <a:ext cx="2743335" cy="718063"/>
              </a:xfrm>
              <a:prstGeom prst="rect">
                <a:avLst/>
              </a:prstGeom>
              <a:noFill/>
            </p:spPr>
            <p:txBody>
              <a:bodyPr wrap="square">
                <a:spAutoFit/>
              </a:bodyPr>
              <a:lstStyle/>
              <a:p>
                <a:pPr marL="0" marR="0" lvl="0" indent="0" algn="ctr" rtl="0">
                  <a:lnSpc>
                    <a:spcPct val="90000"/>
                  </a:lnSpc>
                  <a:spcBef>
                    <a:spcPts val="0"/>
                  </a:spcBef>
                  <a:spcAft>
                    <a:spcPts val="0"/>
                  </a:spcAft>
                  <a:buClr>
                    <a:srgbClr val="000000"/>
                  </a:buClr>
                  <a:buSzPts val="1600"/>
                  <a:buFont typeface="Arial"/>
                  <a:buNone/>
                </a:pPr>
                <a:r>
                  <a:rPr lang="el-GR" sz="2000" b="1" dirty="0">
                    <a:solidFill>
                      <a:srgbClr val="000000"/>
                    </a:solidFill>
                    <a:sym typeface="Arial"/>
                  </a:rPr>
                  <a:t>Παρακολούθηση μαθημάτων</a:t>
                </a:r>
                <a:endParaRPr lang="el-GR" sz="2000" b="1" dirty="0"/>
              </a:p>
            </p:txBody>
          </p:sp>
          <p:sp>
            <p:nvSpPr>
              <p:cNvPr id="49" name="Shape">
                <a:extLst>
                  <a:ext uri="{FF2B5EF4-FFF2-40B4-BE49-F238E27FC236}">
                    <a16:creationId xmlns:a16="http://schemas.microsoft.com/office/drawing/2014/main" id="{F357DB13-CDCA-27CA-270F-B922A2440272}"/>
                  </a:ext>
                </a:extLst>
              </p:cNvPr>
              <p:cNvSpPr/>
              <p:nvPr/>
            </p:nvSpPr>
            <p:spPr>
              <a:xfrm rot="10800000">
                <a:off x="8220050" y="4683925"/>
                <a:ext cx="3176504" cy="1539540"/>
              </a:xfrm>
              <a:custGeom>
                <a:avLst/>
                <a:gdLst/>
                <a:ahLst/>
                <a:cxnLst>
                  <a:cxn ang="0">
                    <a:pos x="wd2" y="hd2"/>
                  </a:cxn>
                  <a:cxn ang="5400000">
                    <a:pos x="wd2" y="hd2"/>
                  </a:cxn>
                  <a:cxn ang="10800000">
                    <a:pos x="wd2" y="hd2"/>
                  </a:cxn>
                  <a:cxn ang="16200000">
                    <a:pos x="wd2" y="hd2"/>
                  </a:cxn>
                </a:cxnLst>
                <a:rect l="0" t="0" r="r" b="b"/>
                <a:pathLst>
                  <a:path w="21540" h="21600" extrusionOk="0">
                    <a:moveTo>
                      <a:pt x="20891" y="8608"/>
                    </a:moveTo>
                    <a:cubicBezTo>
                      <a:pt x="20777" y="8424"/>
                      <a:pt x="20503" y="8424"/>
                      <a:pt x="20411" y="8608"/>
                    </a:cubicBezTo>
                    <a:lnTo>
                      <a:pt x="19817" y="9664"/>
                    </a:lnTo>
                    <a:cubicBezTo>
                      <a:pt x="19703" y="9847"/>
                      <a:pt x="19840" y="10100"/>
                      <a:pt x="20069" y="10100"/>
                    </a:cubicBezTo>
                    <a:lnTo>
                      <a:pt x="20320" y="10100"/>
                    </a:lnTo>
                    <a:lnTo>
                      <a:pt x="20320" y="17331"/>
                    </a:lnTo>
                    <a:cubicBezTo>
                      <a:pt x="20320" y="19305"/>
                      <a:pt x="18720" y="20911"/>
                      <a:pt x="16754" y="20911"/>
                    </a:cubicBezTo>
                    <a:lnTo>
                      <a:pt x="4251" y="20911"/>
                    </a:lnTo>
                    <a:cubicBezTo>
                      <a:pt x="2286" y="20911"/>
                      <a:pt x="686" y="19305"/>
                      <a:pt x="686" y="17331"/>
                    </a:cubicBezTo>
                    <a:lnTo>
                      <a:pt x="686" y="4774"/>
                    </a:lnTo>
                    <a:cubicBezTo>
                      <a:pt x="686" y="2800"/>
                      <a:pt x="2286" y="1194"/>
                      <a:pt x="4251" y="1194"/>
                    </a:cubicBezTo>
                    <a:lnTo>
                      <a:pt x="11680" y="1194"/>
                    </a:lnTo>
                    <a:cubicBezTo>
                      <a:pt x="11817" y="1492"/>
                      <a:pt x="12091" y="1699"/>
                      <a:pt x="12434" y="1699"/>
                    </a:cubicBezTo>
                    <a:cubicBezTo>
                      <a:pt x="12891" y="1699"/>
                      <a:pt x="13280" y="1331"/>
                      <a:pt x="13280" y="849"/>
                    </a:cubicBezTo>
                    <a:cubicBezTo>
                      <a:pt x="13280" y="367"/>
                      <a:pt x="12914" y="0"/>
                      <a:pt x="12434" y="0"/>
                    </a:cubicBezTo>
                    <a:cubicBezTo>
                      <a:pt x="12091" y="0"/>
                      <a:pt x="11794" y="207"/>
                      <a:pt x="11680" y="505"/>
                    </a:cubicBezTo>
                    <a:lnTo>
                      <a:pt x="4251" y="505"/>
                    </a:lnTo>
                    <a:cubicBezTo>
                      <a:pt x="1897" y="505"/>
                      <a:pt x="0" y="2410"/>
                      <a:pt x="0" y="4774"/>
                    </a:cubicBezTo>
                    <a:lnTo>
                      <a:pt x="0" y="17331"/>
                    </a:lnTo>
                    <a:cubicBezTo>
                      <a:pt x="0" y="19695"/>
                      <a:pt x="1897" y="21600"/>
                      <a:pt x="4251" y="21600"/>
                    </a:cubicBezTo>
                    <a:lnTo>
                      <a:pt x="16754" y="21600"/>
                    </a:lnTo>
                    <a:cubicBezTo>
                      <a:pt x="19109" y="21600"/>
                      <a:pt x="21006" y="19695"/>
                      <a:pt x="21006" y="17331"/>
                    </a:cubicBezTo>
                    <a:lnTo>
                      <a:pt x="21006" y="10077"/>
                    </a:lnTo>
                    <a:lnTo>
                      <a:pt x="21257" y="10077"/>
                    </a:lnTo>
                    <a:cubicBezTo>
                      <a:pt x="21486" y="10077"/>
                      <a:pt x="21600" y="9847"/>
                      <a:pt x="21509" y="9641"/>
                    </a:cubicBezTo>
                    <a:lnTo>
                      <a:pt x="20891" y="8608"/>
                    </a:ln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sz="2000"/>
              </a:p>
            </p:txBody>
          </p:sp>
          <p:sp>
            <p:nvSpPr>
              <p:cNvPr id="50" name="TextBox 49">
                <a:extLst>
                  <a:ext uri="{FF2B5EF4-FFF2-40B4-BE49-F238E27FC236}">
                    <a16:creationId xmlns:a16="http://schemas.microsoft.com/office/drawing/2014/main" id="{D7714143-A328-C5BD-0856-6FBD989CE306}"/>
                  </a:ext>
                </a:extLst>
              </p:cNvPr>
              <p:cNvSpPr txBox="1"/>
              <p:nvPr/>
            </p:nvSpPr>
            <p:spPr>
              <a:xfrm>
                <a:off x="8641582" y="4980127"/>
                <a:ext cx="2277017" cy="803546"/>
              </a:xfrm>
              <a:prstGeom prst="rect">
                <a:avLst/>
              </a:prstGeom>
              <a:noFill/>
            </p:spPr>
            <p:txBody>
              <a:bodyPr wrap="square">
                <a:spAutoFit/>
              </a:bodyPr>
              <a:lstStyle/>
              <a:p>
                <a:pPr marL="0" marR="0" lvl="0" indent="0" algn="ctr" rtl="0">
                  <a:lnSpc>
                    <a:spcPct val="90000"/>
                  </a:lnSpc>
                  <a:spcBef>
                    <a:spcPts val="0"/>
                  </a:spcBef>
                  <a:spcAft>
                    <a:spcPts val="0"/>
                  </a:spcAft>
                  <a:buClr>
                    <a:srgbClr val="000000"/>
                  </a:buClr>
                  <a:buSzPts val="1600"/>
                  <a:buFont typeface="Arial"/>
                  <a:buNone/>
                </a:pPr>
                <a:r>
                  <a:rPr lang="el-GR" sz="2000" b="1" dirty="0">
                    <a:solidFill>
                      <a:srgbClr val="000000"/>
                    </a:solidFill>
                    <a:sym typeface="Arial"/>
                  </a:rPr>
                  <a:t>Εξετάσεις/</a:t>
                </a:r>
              </a:p>
              <a:p>
                <a:pPr marL="0" marR="0" lvl="0" indent="0" algn="ctr" rtl="0">
                  <a:lnSpc>
                    <a:spcPct val="90000"/>
                  </a:lnSpc>
                  <a:spcBef>
                    <a:spcPts val="560"/>
                  </a:spcBef>
                  <a:spcAft>
                    <a:spcPts val="0"/>
                  </a:spcAft>
                  <a:buClr>
                    <a:srgbClr val="000000"/>
                  </a:buClr>
                  <a:buSzPts val="1600"/>
                  <a:buFont typeface="Arial"/>
                  <a:buNone/>
                </a:pPr>
                <a:r>
                  <a:rPr lang="el-GR" sz="2000" b="1" dirty="0">
                    <a:solidFill>
                      <a:srgbClr val="000000"/>
                    </a:solidFill>
                    <a:sym typeface="Arial"/>
                  </a:rPr>
                  <a:t>αξιολόγηση</a:t>
                </a:r>
                <a:endParaRPr lang="el-GR" sz="2000" b="1" dirty="0"/>
              </a:p>
            </p:txBody>
          </p:sp>
          <p:sp>
            <p:nvSpPr>
              <p:cNvPr id="51" name="Shape">
                <a:extLst>
                  <a:ext uri="{FF2B5EF4-FFF2-40B4-BE49-F238E27FC236}">
                    <a16:creationId xmlns:a16="http://schemas.microsoft.com/office/drawing/2014/main" id="{85EF72C2-7C43-6A98-E7B4-1A4ECCE77A76}"/>
                  </a:ext>
                </a:extLst>
              </p:cNvPr>
              <p:cNvSpPr/>
              <p:nvPr/>
            </p:nvSpPr>
            <p:spPr>
              <a:xfrm rot="16200000">
                <a:off x="7005786" y="4881142"/>
                <a:ext cx="1739949" cy="3208538"/>
              </a:xfrm>
              <a:custGeom>
                <a:avLst/>
                <a:gdLst/>
                <a:ahLst/>
                <a:cxnLst>
                  <a:cxn ang="0">
                    <a:pos x="wd2" y="hd2"/>
                  </a:cxn>
                  <a:cxn ang="5400000">
                    <a:pos x="wd2" y="hd2"/>
                  </a:cxn>
                  <a:cxn ang="10800000">
                    <a:pos x="wd2" y="hd2"/>
                  </a:cxn>
                  <a:cxn ang="16200000">
                    <a:pos x="wd2" y="hd2"/>
                  </a:cxn>
                </a:cxnLst>
                <a:rect l="0" t="0" r="r" b="b"/>
                <a:pathLst>
                  <a:path w="21540" h="21600" extrusionOk="0">
                    <a:moveTo>
                      <a:pt x="20891" y="8608"/>
                    </a:moveTo>
                    <a:cubicBezTo>
                      <a:pt x="20777" y="8424"/>
                      <a:pt x="20503" y="8424"/>
                      <a:pt x="20411" y="8608"/>
                    </a:cubicBezTo>
                    <a:lnTo>
                      <a:pt x="19817" y="9664"/>
                    </a:lnTo>
                    <a:cubicBezTo>
                      <a:pt x="19703" y="9847"/>
                      <a:pt x="19840" y="10100"/>
                      <a:pt x="20069" y="10100"/>
                    </a:cubicBezTo>
                    <a:lnTo>
                      <a:pt x="20320" y="10100"/>
                    </a:lnTo>
                    <a:lnTo>
                      <a:pt x="20320" y="17331"/>
                    </a:lnTo>
                    <a:cubicBezTo>
                      <a:pt x="20320" y="19305"/>
                      <a:pt x="18720" y="20911"/>
                      <a:pt x="16754" y="20911"/>
                    </a:cubicBezTo>
                    <a:lnTo>
                      <a:pt x="4251" y="20911"/>
                    </a:lnTo>
                    <a:cubicBezTo>
                      <a:pt x="2286" y="20911"/>
                      <a:pt x="686" y="19305"/>
                      <a:pt x="686" y="17331"/>
                    </a:cubicBezTo>
                    <a:lnTo>
                      <a:pt x="686" y="4774"/>
                    </a:lnTo>
                    <a:cubicBezTo>
                      <a:pt x="686" y="2800"/>
                      <a:pt x="2286" y="1194"/>
                      <a:pt x="4251" y="1194"/>
                    </a:cubicBezTo>
                    <a:lnTo>
                      <a:pt x="12069" y="1194"/>
                    </a:lnTo>
                    <a:cubicBezTo>
                      <a:pt x="12206" y="1492"/>
                      <a:pt x="12480" y="1699"/>
                      <a:pt x="12823" y="1699"/>
                    </a:cubicBezTo>
                    <a:cubicBezTo>
                      <a:pt x="13280" y="1699"/>
                      <a:pt x="13669" y="1331"/>
                      <a:pt x="13669" y="849"/>
                    </a:cubicBezTo>
                    <a:cubicBezTo>
                      <a:pt x="13669" y="367"/>
                      <a:pt x="13303" y="0"/>
                      <a:pt x="12823" y="0"/>
                    </a:cubicBezTo>
                    <a:cubicBezTo>
                      <a:pt x="12480" y="0"/>
                      <a:pt x="12183" y="207"/>
                      <a:pt x="12069" y="505"/>
                    </a:cubicBezTo>
                    <a:lnTo>
                      <a:pt x="4251" y="505"/>
                    </a:lnTo>
                    <a:cubicBezTo>
                      <a:pt x="1897" y="505"/>
                      <a:pt x="0" y="2410"/>
                      <a:pt x="0" y="4774"/>
                    </a:cubicBezTo>
                    <a:lnTo>
                      <a:pt x="0" y="17331"/>
                    </a:lnTo>
                    <a:cubicBezTo>
                      <a:pt x="0" y="19695"/>
                      <a:pt x="1897" y="21600"/>
                      <a:pt x="4251" y="21600"/>
                    </a:cubicBezTo>
                    <a:lnTo>
                      <a:pt x="16754" y="21600"/>
                    </a:lnTo>
                    <a:cubicBezTo>
                      <a:pt x="19109" y="21600"/>
                      <a:pt x="21006" y="19695"/>
                      <a:pt x="21006" y="17331"/>
                    </a:cubicBezTo>
                    <a:lnTo>
                      <a:pt x="21006" y="10077"/>
                    </a:lnTo>
                    <a:lnTo>
                      <a:pt x="21257" y="10077"/>
                    </a:lnTo>
                    <a:cubicBezTo>
                      <a:pt x="21486" y="10077"/>
                      <a:pt x="21600" y="9847"/>
                      <a:pt x="21509" y="9641"/>
                    </a:cubicBezTo>
                    <a:lnTo>
                      <a:pt x="20891" y="8608"/>
                    </a:lnTo>
                    <a:close/>
                  </a:path>
                </a:pathLst>
              </a:custGeom>
              <a:solidFill>
                <a:schemeClr val="accent3"/>
              </a:solidFill>
              <a:ln w="12700">
                <a:miter lim="400000"/>
              </a:ln>
            </p:spPr>
            <p:txBody>
              <a:bodyPr lIns="38100" tIns="38100" rIns="38100" bIns="38100" anchor="ctr"/>
              <a:lstStyle/>
              <a:p>
                <a:pPr marL="0" marR="0" lvl="0" indent="0" algn="ctr" rtl="0">
                  <a:lnSpc>
                    <a:spcPct val="90000"/>
                  </a:lnSpc>
                  <a:spcBef>
                    <a:spcPts val="0"/>
                  </a:spcBef>
                  <a:spcAft>
                    <a:spcPts val="0"/>
                  </a:spcAft>
                  <a:buClr>
                    <a:srgbClr val="000000"/>
                  </a:buClr>
                  <a:buSzPts val="1600"/>
                  <a:buFont typeface="Arial"/>
                  <a:buNone/>
                </a:pPr>
                <a:endParaRPr lang="el-GR" sz="2000" b="1" dirty="0"/>
              </a:p>
            </p:txBody>
          </p:sp>
        </p:grpSp>
        <p:sp>
          <p:nvSpPr>
            <p:cNvPr id="29" name="TextBox 28">
              <a:extLst>
                <a:ext uri="{FF2B5EF4-FFF2-40B4-BE49-F238E27FC236}">
                  <a16:creationId xmlns:a16="http://schemas.microsoft.com/office/drawing/2014/main" id="{97ADDE14-88A7-C35B-0910-0A0F4A4ECCCE}"/>
                </a:ext>
              </a:extLst>
            </p:cNvPr>
            <p:cNvSpPr txBox="1"/>
            <p:nvPr/>
          </p:nvSpPr>
          <p:spPr>
            <a:xfrm>
              <a:off x="6918890" y="5033629"/>
              <a:ext cx="2391508" cy="1470318"/>
            </a:xfrm>
            <a:prstGeom prst="rect">
              <a:avLst/>
            </a:prstGeom>
            <a:noFill/>
          </p:spPr>
          <p:txBody>
            <a:bodyPr wrap="square" rtlCol="0">
              <a:spAutoFit/>
            </a:bodyPr>
            <a:lstStyle/>
            <a:p>
              <a:r>
                <a:rPr lang="el-GR" sz="2000" b="1" dirty="0">
                  <a:solidFill>
                    <a:srgbClr val="000000"/>
                  </a:solidFill>
                  <a:sym typeface="Arial"/>
                </a:rPr>
                <a:t>Προσαρμογή εκπαιδευτικού υλικού</a:t>
              </a:r>
              <a:endParaRPr lang="el-GR" sz="2000" b="1" dirty="0"/>
            </a:p>
            <a:p>
              <a:endParaRPr lang="el-GR" sz="2000" dirty="0"/>
            </a:p>
          </p:txBody>
        </p:sp>
        <p:sp>
          <p:nvSpPr>
            <p:cNvPr id="30" name="Shape">
              <a:extLst>
                <a:ext uri="{FF2B5EF4-FFF2-40B4-BE49-F238E27FC236}">
                  <a16:creationId xmlns:a16="http://schemas.microsoft.com/office/drawing/2014/main" id="{B0675CF0-C5D7-134F-9D1C-354929137E54}"/>
                </a:ext>
              </a:extLst>
            </p:cNvPr>
            <p:cNvSpPr/>
            <p:nvPr/>
          </p:nvSpPr>
          <p:spPr>
            <a:xfrm rot="10800000">
              <a:off x="4555922" y="3597809"/>
              <a:ext cx="2743335" cy="1579410"/>
            </a:xfrm>
            <a:custGeom>
              <a:avLst/>
              <a:gdLst/>
              <a:ahLst/>
              <a:cxnLst>
                <a:cxn ang="0">
                  <a:pos x="wd2" y="hd2"/>
                </a:cxn>
                <a:cxn ang="5400000">
                  <a:pos x="wd2" y="hd2"/>
                </a:cxn>
                <a:cxn ang="10800000">
                  <a:pos x="wd2" y="hd2"/>
                </a:cxn>
                <a:cxn ang="16200000">
                  <a:pos x="wd2" y="hd2"/>
                </a:cxn>
              </a:cxnLst>
              <a:rect l="0" t="0" r="r" b="b"/>
              <a:pathLst>
                <a:path w="21527" h="21600" extrusionOk="0">
                  <a:moveTo>
                    <a:pt x="12741" y="19901"/>
                  </a:moveTo>
                  <a:cubicBezTo>
                    <a:pt x="12398" y="19901"/>
                    <a:pt x="12101" y="20108"/>
                    <a:pt x="11987" y="20406"/>
                  </a:cubicBezTo>
                  <a:lnTo>
                    <a:pt x="4270" y="20406"/>
                  </a:lnTo>
                  <a:cubicBezTo>
                    <a:pt x="2306" y="20406"/>
                    <a:pt x="708" y="18800"/>
                    <a:pt x="708" y="16826"/>
                  </a:cubicBezTo>
                  <a:lnTo>
                    <a:pt x="708" y="4270"/>
                  </a:lnTo>
                  <a:cubicBezTo>
                    <a:pt x="708" y="2295"/>
                    <a:pt x="2306" y="689"/>
                    <a:pt x="4270" y="689"/>
                  </a:cubicBezTo>
                  <a:lnTo>
                    <a:pt x="16759" y="689"/>
                  </a:lnTo>
                  <a:cubicBezTo>
                    <a:pt x="18723" y="689"/>
                    <a:pt x="20321" y="2295"/>
                    <a:pt x="20321" y="4270"/>
                  </a:cubicBezTo>
                  <a:lnTo>
                    <a:pt x="20321" y="11179"/>
                  </a:lnTo>
                  <a:lnTo>
                    <a:pt x="20070" y="11179"/>
                  </a:lnTo>
                  <a:cubicBezTo>
                    <a:pt x="19842" y="11179"/>
                    <a:pt x="19728" y="11408"/>
                    <a:pt x="19819" y="11615"/>
                  </a:cubicBezTo>
                  <a:lnTo>
                    <a:pt x="20413" y="12671"/>
                  </a:lnTo>
                  <a:cubicBezTo>
                    <a:pt x="20527" y="12854"/>
                    <a:pt x="20801" y="12854"/>
                    <a:pt x="20892" y="12671"/>
                  </a:cubicBezTo>
                  <a:lnTo>
                    <a:pt x="21486" y="11615"/>
                  </a:lnTo>
                  <a:cubicBezTo>
                    <a:pt x="21600" y="11431"/>
                    <a:pt x="21463" y="11179"/>
                    <a:pt x="21235" y="11179"/>
                  </a:cubicBezTo>
                  <a:lnTo>
                    <a:pt x="20984" y="11179"/>
                  </a:lnTo>
                  <a:lnTo>
                    <a:pt x="20984" y="4270"/>
                  </a:lnTo>
                  <a:cubicBezTo>
                    <a:pt x="20984" y="1905"/>
                    <a:pt x="19088" y="0"/>
                    <a:pt x="16737" y="0"/>
                  </a:cubicBezTo>
                  <a:lnTo>
                    <a:pt x="4247" y="0"/>
                  </a:lnTo>
                  <a:cubicBezTo>
                    <a:pt x="1895" y="0"/>
                    <a:pt x="0" y="1905"/>
                    <a:pt x="0" y="4270"/>
                  </a:cubicBezTo>
                  <a:lnTo>
                    <a:pt x="0" y="16826"/>
                  </a:lnTo>
                  <a:cubicBezTo>
                    <a:pt x="0" y="19190"/>
                    <a:pt x="1895" y="21095"/>
                    <a:pt x="4247" y="21095"/>
                  </a:cubicBezTo>
                  <a:lnTo>
                    <a:pt x="11964" y="21095"/>
                  </a:lnTo>
                  <a:cubicBezTo>
                    <a:pt x="12101" y="21393"/>
                    <a:pt x="12375" y="21600"/>
                    <a:pt x="12718" y="21600"/>
                  </a:cubicBezTo>
                  <a:cubicBezTo>
                    <a:pt x="13175" y="21600"/>
                    <a:pt x="13563" y="21233"/>
                    <a:pt x="13563" y="20751"/>
                  </a:cubicBezTo>
                  <a:cubicBezTo>
                    <a:pt x="13563" y="20269"/>
                    <a:pt x="13197" y="19901"/>
                    <a:pt x="12741" y="19901"/>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sz="2000"/>
            </a:p>
          </p:txBody>
        </p:sp>
        <p:sp>
          <p:nvSpPr>
            <p:cNvPr id="31" name="TextBox 30">
              <a:extLst>
                <a:ext uri="{FF2B5EF4-FFF2-40B4-BE49-F238E27FC236}">
                  <a16:creationId xmlns:a16="http://schemas.microsoft.com/office/drawing/2014/main" id="{D0B96BB9-4F26-72DB-F28E-265B2F15FD92}"/>
                </a:ext>
              </a:extLst>
            </p:cNvPr>
            <p:cNvSpPr txBox="1"/>
            <p:nvPr/>
          </p:nvSpPr>
          <p:spPr>
            <a:xfrm>
              <a:off x="5125397" y="4028483"/>
              <a:ext cx="1971544" cy="718063"/>
            </a:xfrm>
            <a:prstGeom prst="rect">
              <a:avLst/>
            </a:prstGeom>
            <a:noFill/>
          </p:spPr>
          <p:txBody>
            <a:bodyPr wrap="square">
              <a:spAutoFit/>
            </a:bodyPr>
            <a:lstStyle/>
            <a:p>
              <a:pPr marL="0" marR="0" lvl="0" indent="0" algn="ctr" rtl="0">
                <a:lnSpc>
                  <a:spcPct val="90000"/>
                </a:lnSpc>
                <a:spcBef>
                  <a:spcPts val="0"/>
                </a:spcBef>
                <a:spcAft>
                  <a:spcPts val="0"/>
                </a:spcAft>
                <a:buClr>
                  <a:srgbClr val="000000"/>
                </a:buClr>
                <a:buSzPts val="1600"/>
                <a:buFont typeface="Arial"/>
                <a:buNone/>
              </a:pPr>
              <a:r>
                <a:rPr lang="el-GR" sz="2000" b="1" dirty="0">
                  <a:solidFill>
                    <a:srgbClr val="000000"/>
                  </a:solidFill>
                  <a:sym typeface="Arial"/>
                </a:rPr>
                <a:t>Καλλιέργεια </a:t>
              </a:r>
            </a:p>
            <a:p>
              <a:pPr marL="0" marR="0" lvl="0" indent="0" algn="ctr" rtl="0">
                <a:lnSpc>
                  <a:spcPct val="90000"/>
                </a:lnSpc>
                <a:spcBef>
                  <a:spcPts val="0"/>
                </a:spcBef>
                <a:spcAft>
                  <a:spcPts val="0"/>
                </a:spcAft>
                <a:buClr>
                  <a:srgbClr val="000000"/>
                </a:buClr>
                <a:buSzPts val="1600"/>
                <a:buFont typeface="Arial"/>
                <a:buNone/>
              </a:pPr>
              <a:r>
                <a:rPr lang="el-GR" sz="2000" b="1" dirty="0">
                  <a:solidFill>
                    <a:srgbClr val="000000"/>
                  </a:solidFill>
                  <a:sym typeface="Arial"/>
                </a:rPr>
                <a:t>δεξιοτήτων</a:t>
              </a:r>
              <a:endParaRPr lang="el-GR" sz="2000" b="1" dirty="0"/>
            </a:p>
          </p:txBody>
        </p:sp>
        <p:sp>
          <p:nvSpPr>
            <p:cNvPr id="32" name="TextBox 31">
              <a:extLst>
                <a:ext uri="{FF2B5EF4-FFF2-40B4-BE49-F238E27FC236}">
                  <a16:creationId xmlns:a16="http://schemas.microsoft.com/office/drawing/2014/main" id="{08EC7E00-7572-94EA-0585-EFE7A5C01076}"/>
                </a:ext>
              </a:extLst>
            </p:cNvPr>
            <p:cNvSpPr txBox="1"/>
            <p:nvPr/>
          </p:nvSpPr>
          <p:spPr>
            <a:xfrm>
              <a:off x="2722468" y="3262919"/>
              <a:ext cx="3001945" cy="410322"/>
            </a:xfrm>
            <a:prstGeom prst="rect">
              <a:avLst/>
            </a:prstGeom>
            <a:noFill/>
          </p:spPr>
          <p:txBody>
            <a:bodyPr wrap="square">
              <a:spAutoFit/>
            </a:bodyPr>
            <a:lstStyle/>
            <a:p>
              <a:pPr marL="0" marR="0" lvl="0" indent="0" algn="ctr" rtl="0">
                <a:lnSpc>
                  <a:spcPct val="90000"/>
                </a:lnSpc>
                <a:spcBef>
                  <a:spcPts val="0"/>
                </a:spcBef>
                <a:spcAft>
                  <a:spcPts val="0"/>
                </a:spcAft>
                <a:buClr>
                  <a:srgbClr val="000000"/>
                </a:buClr>
                <a:buSzPts val="1600"/>
                <a:buFont typeface="Arial"/>
                <a:buNone/>
              </a:pPr>
              <a:r>
                <a:rPr lang="el-GR" sz="2000" b="1" dirty="0">
                  <a:solidFill>
                    <a:srgbClr val="000000"/>
                  </a:solidFill>
                  <a:sym typeface="Arial"/>
                </a:rPr>
                <a:t>Κοινωνικοποίηση</a:t>
              </a:r>
              <a:endParaRPr lang="el-GR" sz="2000" b="1" dirty="0"/>
            </a:p>
          </p:txBody>
        </p:sp>
        <p:sp>
          <p:nvSpPr>
            <p:cNvPr id="33" name="TextBox 32">
              <a:extLst>
                <a:ext uri="{FF2B5EF4-FFF2-40B4-BE49-F238E27FC236}">
                  <a16:creationId xmlns:a16="http://schemas.microsoft.com/office/drawing/2014/main" id="{9C2DB02E-7764-2CAC-71A8-339C5F027517}"/>
                </a:ext>
              </a:extLst>
            </p:cNvPr>
            <p:cNvSpPr txBox="1"/>
            <p:nvPr/>
          </p:nvSpPr>
          <p:spPr>
            <a:xfrm>
              <a:off x="1062591" y="4107255"/>
              <a:ext cx="2814056" cy="718063"/>
            </a:xfrm>
            <a:prstGeom prst="rect">
              <a:avLst/>
            </a:prstGeom>
            <a:noFill/>
          </p:spPr>
          <p:txBody>
            <a:bodyPr wrap="square">
              <a:spAutoFit/>
            </a:bodyPr>
            <a:lstStyle/>
            <a:p>
              <a:pPr marL="0" marR="0" lvl="0" indent="0" algn="ctr" rtl="0">
                <a:lnSpc>
                  <a:spcPct val="90000"/>
                </a:lnSpc>
                <a:spcBef>
                  <a:spcPts val="0"/>
                </a:spcBef>
                <a:spcAft>
                  <a:spcPts val="0"/>
                </a:spcAft>
                <a:buClr>
                  <a:srgbClr val="000000"/>
                </a:buClr>
                <a:buSzPts val="1600"/>
                <a:buFont typeface="Arial"/>
                <a:buNone/>
              </a:pPr>
              <a:r>
                <a:rPr lang="el-GR" sz="2000" b="1" dirty="0">
                  <a:solidFill>
                    <a:srgbClr val="000000"/>
                  </a:solidFill>
                  <a:sym typeface="Arial"/>
                </a:rPr>
                <a:t>Πρόσβαση </a:t>
              </a:r>
            </a:p>
            <a:p>
              <a:pPr marL="0" marR="0" lvl="0" indent="0" algn="ctr" rtl="0">
                <a:lnSpc>
                  <a:spcPct val="90000"/>
                </a:lnSpc>
                <a:spcBef>
                  <a:spcPts val="0"/>
                </a:spcBef>
                <a:spcAft>
                  <a:spcPts val="0"/>
                </a:spcAft>
                <a:buClr>
                  <a:srgbClr val="000000"/>
                </a:buClr>
                <a:buSzPts val="1600"/>
                <a:buFont typeface="Arial"/>
                <a:buNone/>
              </a:pPr>
              <a:r>
                <a:rPr lang="el-GR" sz="2000" b="1" dirty="0">
                  <a:solidFill>
                    <a:srgbClr val="000000"/>
                  </a:solidFill>
                  <a:sym typeface="Arial"/>
                </a:rPr>
                <a:t>στο χώρο</a:t>
              </a:r>
              <a:endParaRPr lang="el-GR" sz="2000" b="1" dirty="0"/>
            </a:p>
          </p:txBody>
        </p:sp>
        <p:sp>
          <p:nvSpPr>
            <p:cNvPr id="34" name="Shape">
              <a:extLst>
                <a:ext uri="{FF2B5EF4-FFF2-40B4-BE49-F238E27FC236}">
                  <a16:creationId xmlns:a16="http://schemas.microsoft.com/office/drawing/2014/main" id="{00ED90C6-436F-1653-2744-ADA73127CA6F}"/>
                </a:ext>
              </a:extLst>
            </p:cNvPr>
            <p:cNvSpPr/>
            <p:nvPr/>
          </p:nvSpPr>
          <p:spPr>
            <a:xfrm>
              <a:off x="1263200" y="3807564"/>
              <a:ext cx="2667574" cy="1471379"/>
            </a:xfrm>
            <a:custGeom>
              <a:avLst/>
              <a:gdLst/>
              <a:ahLst/>
              <a:cxnLst>
                <a:cxn ang="0">
                  <a:pos x="wd2" y="hd2"/>
                </a:cxn>
                <a:cxn ang="5400000">
                  <a:pos x="wd2" y="hd2"/>
                </a:cxn>
                <a:cxn ang="10800000">
                  <a:pos x="wd2" y="hd2"/>
                </a:cxn>
                <a:cxn ang="16200000">
                  <a:pos x="wd2" y="hd2"/>
                </a:cxn>
              </a:cxnLst>
              <a:rect l="0" t="0" r="r" b="b"/>
              <a:pathLst>
                <a:path w="21600" h="21600" extrusionOk="0">
                  <a:moveTo>
                    <a:pt x="17228" y="0"/>
                  </a:moveTo>
                  <a:lnTo>
                    <a:pt x="4372" y="0"/>
                  </a:lnTo>
                  <a:cubicBezTo>
                    <a:pt x="1951" y="0"/>
                    <a:pt x="0" y="1951"/>
                    <a:pt x="0" y="4372"/>
                  </a:cubicBezTo>
                  <a:lnTo>
                    <a:pt x="0" y="17228"/>
                  </a:lnTo>
                  <a:cubicBezTo>
                    <a:pt x="0" y="19649"/>
                    <a:pt x="1951" y="21600"/>
                    <a:pt x="4372" y="21600"/>
                  </a:cubicBezTo>
                  <a:lnTo>
                    <a:pt x="17228" y="21600"/>
                  </a:lnTo>
                  <a:cubicBezTo>
                    <a:pt x="19649" y="21600"/>
                    <a:pt x="21600" y="19649"/>
                    <a:pt x="21600" y="17228"/>
                  </a:cubicBezTo>
                  <a:lnTo>
                    <a:pt x="21600" y="4372"/>
                  </a:lnTo>
                  <a:cubicBezTo>
                    <a:pt x="21600" y="1951"/>
                    <a:pt x="19649" y="0"/>
                    <a:pt x="17228" y="0"/>
                  </a:cubicBezTo>
                  <a:close/>
                  <a:moveTo>
                    <a:pt x="20895" y="17228"/>
                  </a:moveTo>
                  <a:cubicBezTo>
                    <a:pt x="20895" y="19250"/>
                    <a:pt x="19250" y="20895"/>
                    <a:pt x="17228" y="20895"/>
                  </a:cubicBezTo>
                  <a:lnTo>
                    <a:pt x="4372" y="20895"/>
                  </a:lnTo>
                  <a:cubicBezTo>
                    <a:pt x="2350" y="20895"/>
                    <a:pt x="705" y="19250"/>
                    <a:pt x="705" y="17228"/>
                  </a:cubicBezTo>
                  <a:lnTo>
                    <a:pt x="705" y="4372"/>
                  </a:lnTo>
                  <a:cubicBezTo>
                    <a:pt x="705" y="2350"/>
                    <a:pt x="2350" y="705"/>
                    <a:pt x="4372" y="705"/>
                  </a:cubicBezTo>
                  <a:lnTo>
                    <a:pt x="17228" y="705"/>
                  </a:lnTo>
                  <a:cubicBezTo>
                    <a:pt x="19250" y="705"/>
                    <a:pt x="20895" y="2350"/>
                    <a:pt x="20895" y="4372"/>
                  </a:cubicBezTo>
                  <a:lnTo>
                    <a:pt x="20895" y="17228"/>
                  </a:ln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sz="2000"/>
            </a:p>
          </p:txBody>
        </p:sp>
      </p:grpSp>
      <p:sp>
        <p:nvSpPr>
          <p:cNvPr id="52" name="Google Shape;468;p9">
            <a:extLst>
              <a:ext uri="{FF2B5EF4-FFF2-40B4-BE49-F238E27FC236}">
                <a16:creationId xmlns:a16="http://schemas.microsoft.com/office/drawing/2014/main" id="{28142878-ED10-4CCA-1DB3-0064E49145B7}"/>
              </a:ext>
            </a:extLst>
          </p:cNvPr>
          <p:cNvSpPr txBox="1"/>
          <p:nvPr/>
        </p:nvSpPr>
        <p:spPr>
          <a:xfrm>
            <a:off x="0" y="0"/>
            <a:ext cx="12192000" cy="646290"/>
          </a:xfrm>
          <a:prstGeom prst="rect">
            <a:avLst/>
          </a:prstGeom>
          <a:solidFill>
            <a:schemeClr val="tx2">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3600" b="1" dirty="0">
                <a:sym typeface="Arial"/>
              </a:rPr>
              <a:t>Υπηρεσίες για φοιτήτριες/</a:t>
            </a:r>
            <a:r>
              <a:rPr lang="el-GR" sz="3600" b="1" dirty="0" err="1">
                <a:sym typeface="Arial"/>
              </a:rPr>
              <a:t>ές</a:t>
            </a:r>
            <a:r>
              <a:rPr lang="el-GR" sz="3600" b="1" dirty="0">
                <a:sym typeface="Arial"/>
              </a:rPr>
              <a:t> με αναπηρία ή/και </a:t>
            </a:r>
            <a:r>
              <a:rPr lang="el-GR" sz="3600" b="1" dirty="0" err="1">
                <a:sym typeface="Arial"/>
              </a:rPr>
              <a:t>εεα</a:t>
            </a:r>
            <a:endParaRPr dirty="0">
              <a:solidFill>
                <a:schemeClr val="tx1"/>
              </a:solidFill>
            </a:endParaRPr>
          </a:p>
        </p:txBody>
      </p:sp>
      <p:pic>
        <p:nvPicPr>
          <p:cNvPr id="53" name="Εικόνα 52">
            <a:extLst>
              <a:ext uri="{FF2B5EF4-FFF2-40B4-BE49-F238E27FC236}">
                <a16:creationId xmlns:a16="http://schemas.microsoft.com/office/drawing/2014/main" id="{520319C4-F485-A47A-2528-58BBC11F7359}"/>
              </a:ext>
            </a:extLst>
          </p:cNvPr>
          <p:cNvPicPr>
            <a:picLocks noChangeAspect="1"/>
          </p:cNvPicPr>
          <p:nvPr/>
        </p:nvPicPr>
        <p:blipFill>
          <a:blip r:embed="rId3"/>
          <a:stretch>
            <a:fillRect/>
          </a:stretch>
        </p:blipFill>
        <p:spPr>
          <a:xfrm>
            <a:off x="1217604" y="3143786"/>
            <a:ext cx="1525049" cy="1285344"/>
          </a:xfrm>
          <a:prstGeom prst="rect">
            <a:avLst/>
          </a:prstGeom>
        </p:spPr>
      </p:pic>
      <p:pic>
        <p:nvPicPr>
          <p:cNvPr id="54" name="Εικόνα 53">
            <a:extLst>
              <a:ext uri="{FF2B5EF4-FFF2-40B4-BE49-F238E27FC236}">
                <a16:creationId xmlns:a16="http://schemas.microsoft.com/office/drawing/2014/main" id="{10F397A5-607C-F7A8-2DF5-3F7429764F4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409450" y="3269392"/>
            <a:ext cx="1642165" cy="1098707"/>
          </a:xfrm>
          <a:prstGeom prst="rect">
            <a:avLst/>
          </a:prstGeom>
          <a:noFill/>
        </p:spPr>
      </p:pic>
      <p:pic>
        <p:nvPicPr>
          <p:cNvPr id="55" name="Εικόνα 54" descr="Εικόνα που περιέχει εσωτερικός χώρος, μηχάνημα, οικιακή συσκευή, τοίχος&#10;&#10;Περιγραφή που δημιουργήθηκε αυτόματα">
            <a:extLst>
              <a:ext uri="{FF2B5EF4-FFF2-40B4-BE49-F238E27FC236}">
                <a16:creationId xmlns:a16="http://schemas.microsoft.com/office/drawing/2014/main" id="{A293B9D5-3865-45F8-E94E-1BFB2BBE5FBC}"/>
              </a:ext>
            </a:extLst>
          </p:cNvPr>
          <p:cNvPicPr/>
          <p:nvPr/>
        </p:nvPicPr>
        <p:blipFill>
          <a:blip r:embed="rId5"/>
          <a:srcRect/>
          <a:stretch>
            <a:fillRect/>
          </a:stretch>
        </p:blipFill>
        <p:spPr>
          <a:xfrm>
            <a:off x="7728791" y="3299270"/>
            <a:ext cx="1596330" cy="1037490"/>
          </a:xfrm>
          <a:prstGeom prst="rect">
            <a:avLst/>
          </a:prstGeom>
          <a:ln/>
        </p:spPr>
      </p:pic>
      <p:pic>
        <p:nvPicPr>
          <p:cNvPr id="56" name="Εικόνα 55" descr="Ανάγλυφοι χάρτες που &quot;μιλάνε&quot; έρχονται να διευκολύνουν τη ζωή των τυφλών">
            <a:extLst>
              <a:ext uri="{FF2B5EF4-FFF2-40B4-BE49-F238E27FC236}">
                <a16:creationId xmlns:a16="http://schemas.microsoft.com/office/drawing/2014/main" id="{690747B1-54AC-3A89-B557-FEAFE1F0AC26}"/>
              </a:ext>
            </a:extLst>
          </p:cNvPr>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302356" y="1591749"/>
            <a:ext cx="1384520" cy="1098707"/>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ntents Slide Master">
  <a:themeElements>
    <a:clrScheme name="ALLPPT 136">
      <a:dk1>
        <a:sysClr val="windowText" lastClr="000000"/>
      </a:dk1>
      <a:lt1>
        <a:sysClr val="window" lastClr="FFFFFF"/>
      </a:lt1>
      <a:dk2>
        <a:srgbClr val="1F497D"/>
      </a:dk2>
      <a:lt2>
        <a:srgbClr val="EEECE1"/>
      </a:lt2>
      <a:accent1>
        <a:srgbClr val="995FB2"/>
      </a:accent1>
      <a:accent2>
        <a:srgbClr val="3293CF"/>
      </a:accent2>
      <a:accent3>
        <a:srgbClr val="3CAFA4"/>
      </a:accent3>
      <a:accent4>
        <a:srgbClr val="F3C040"/>
      </a:accent4>
      <a:accent5>
        <a:srgbClr val="E54E46"/>
      </a:accent5>
      <a:accent6>
        <a:srgbClr val="595959"/>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7068</TotalTime>
  <Words>628</Words>
  <Application>Microsoft Office PowerPoint</Application>
  <PresentationFormat>Ευρεία οθόνη</PresentationFormat>
  <Paragraphs>136</Paragraphs>
  <Slides>14</Slides>
  <Notes>10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14</vt:i4>
      </vt:variant>
    </vt:vector>
  </HeadingPairs>
  <TitlesOfParts>
    <vt:vector size="22" baseType="lpstr">
      <vt:lpstr>Arial</vt:lpstr>
      <vt:lpstr>Arial Black</vt:lpstr>
      <vt:lpstr>Arial Unicode MS</vt:lpstr>
      <vt:lpstr>Calibri</vt:lpstr>
      <vt:lpstr>Century Gothic</vt:lpstr>
      <vt:lpstr>Trebuchet MS</vt:lpstr>
      <vt:lpstr>Contents Slide Master</vt:lpstr>
      <vt:lpstr>Section Break Slide Master</vt:lpstr>
      <vt:lpstr>Παρουσίαση του PowerPoint</vt:lpstr>
      <vt:lpstr>Στόχος της ΠΡΟΣΒΑΣΗΣ</vt:lpstr>
      <vt:lpstr>Παρουσίαση του PowerPoint</vt:lpstr>
      <vt:lpstr>Oργάνωση της Μονάδας Ισότιμης Πρόσβασης</vt:lpstr>
      <vt:lpstr>Φοιτητές/τριες με αναπηρίες ή/και ειδικές εκπαιδευτικές ανάγκες στην Μονάδα Ισότιμης Πρόσβασης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Εθελοντικό Πρόγραμμα ΠΡΟΣΒΑΣΗΣ: Ποιοι/ες συμμετέχουν;</vt:lpstr>
      <vt:lpstr>Εθελοντικό Πρόγραμμα ΠΡΟΣΒΑΣΗΣ: Ποιους και πώς ωφελεί</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Dimitris</cp:lastModifiedBy>
  <cp:revision>100</cp:revision>
  <dcterms:created xsi:type="dcterms:W3CDTF">2020-01-20T05:08:25Z</dcterms:created>
  <dcterms:modified xsi:type="dcterms:W3CDTF">2024-10-08T07:43:09Z</dcterms:modified>
</cp:coreProperties>
</file>